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91" r:id="rId4"/>
    <p:sldId id="292" r:id="rId5"/>
    <p:sldId id="257" r:id="rId6"/>
    <p:sldId id="258" r:id="rId7"/>
    <p:sldId id="259" r:id="rId8"/>
    <p:sldId id="260" r:id="rId9"/>
    <p:sldId id="261" r:id="rId10"/>
    <p:sldId id="263" r:id="rId11"/>
    <p:sldId id="264" r:id="rId12"/>
    <p:sldId id="265" r:id="rId13"/>
    <p:sldId id="269" r:id="rId14"/>
    <p:sldId id="286" r:id="rId15"/>
    <p:sldId id="282" r:id="rId16"/>
    <p:sldId id="287" r:id="rId17"/>
    <p:sldId id="281" r:id="rId18"/>
    <p:sldId id="283" r:id="rId19"/>
    <p:sldId id="284" r:id="rId20"/>
    <p:sldId id="290"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00" d="100"/>
          <a:sy n="100" d="100"/>
        </p:scale>
        <p:origin x="-72" y="3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A426C4-D6E4-42B4-B790-C17064447A04}"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E454A754-0EDC-43DE-94DF-3C892EE7CF25}">
      <dgm:prSet phldrT="[Text]"/>
      <dgm:spPr/>
      <dgm:t>
        <a:bodyPr/>
        <a:lstStyle/>
        <a:p>
          <a:r>
            <a:rPr lang="mn-MN" dirty="0" smtClean="0">
              <a:latin typeface="Times New Roman" pitchFamily="18" charset="0"/>
              <a:cs typeface="Times New Roman" pitchFamily="18" charset="0"/>
            </a:rPr>
            <a:t>Магистрын сургалт </a:t>
          </a:r>
          <a:endParaRPr lang="en-US" dirty="0">
            <a:latin typeface="Times New Roman" pitchFamily="18" charset="0"/>
            <a:cs typeface="Times New Roman" pitchFamily="18" charset="0"/>
          </a:endParaRPr>
        </a:p>
      </dgm:t>
    </dgm:pt>
    <dgm:pt modelId="{7E636AD6-0358-4FB2-BBC4-872FF20D03BE}" type="parTrans" cxnId="{3D155249-6211-42E1-8D4C-821592FC076E}">
      <dgm:prSet/>
      <dgm:spPr/>
      <dgm:t>
        <a:bodyPr/>
        <a:lstStyle/>
        <a:p>
          <a:endParaRPr lang="en-US"/>
        </a:p>
      </dgm:t>
    </dgm:pt>
    <dgm:pt modelId="{1F0FA4CA-AC19-45BC-B25E-FA78183DAF61}" type="sibTrans" cxnId="{3D155249-6211-42E1-8D4C-821592FC076E}">
      <dgm:prSet/>
      <dgm:spPr/>
      <dgm:t>
        <a:bodyPr/>
        <a:lstStyle/>
        <a:p>
          <a:endParaRPr lang="en-US"/>
        </a:p>
      </dgm:t>
    </dgm:pt>
    <dgm:pt modelId="{D593ED32-0227-49E4-91F5-01A58F670859}">
      <dgm:prSet phldrT="[Text]" custT="1"/>
      <dgm:spPr/>
      <dgm:t>
        <a:bodyPr/>
        <a:lstStyle/>
        <a:p>
          <a:r>
            <a:rPr lang="mn-MN" sz="1200" dirty="0" smtClean="0">
              <a:latin typeface="Times New Roman" pitchFamily="18" charset="0"/>
              <a:cs typeface="Times New Roman" pitchFamily="18" charset="0"/>
            </a:rPr>
            <a:t>Бизнесийн байгууллагын удирдах ажилтангуудад зориулсан магистрын хөтөлбөр болон антрепренёр магистрын хөтөлбөр нээх </a:t>
          </a:r>
          <a:endParaRPr lang="en-US" sz="1200" dirty="0">
            <a:latin typeface="Times New Roman" pitchFamily="18" charset="0"/>
            <a:cs typeface="Times New Roman" pitchFamily="18" charset="0"/>
          </a:endParaRPr>
        </a:p>
      </dgm:t>
    </dgm:pt>
    <dgm:pt modelId="{2E335B6A-F57A-4167-A5D8-417DC1CE92C7}" type="parTrans" cxnId="{A4D07FED-94FB-4C17-BEC7-BE827C495A97}">
      <dgm:prSet/>
      <dgm:spPr/>
      <dgm:t>
        <a:bodyPr/>
        <a:lstStyle/>
        <a:p>
          <a:endParaRPr lang="en-US"/>
        </a:p>
      </dgm:t>
    </dgm:pt>
    <dgm:pt modelId="{AA1C843D-AA79-4A22-A70B-31EF23B65F22}" type="sibTrans" cxnId="{A4D07FED-94FB-4C17-BEC7-BE827C495A97}">
      <dgm:prSet/>
      <dgm:spPr/>
      <dgm:t>
        <a:bodyPr/>
        <a:lstStyle/>
        <a:p>
          <a:endParaRPr lang="en-US"/>
        </a:p>
      </dgm:t>
    </dgm:pt>
    <dgm:pt modelId="{4223735A-FF1D-4203-A941-C30223B80540}">
      <dgm:prSet phldrT="[Text]" custT="1"/>
      <dgm:spPr/>
      <dgm:t>
        <a:bodyPr/>
        <a:lstStyle/>
        <a:p>
          <a:r>
            <a:rPr lang="mn-MN" sz="1200" dirty="0" smtClean="0">
              <a:latin typeface="Times New Roman" pitchFamily="18" charset="0"/>
              <a:cs typeface="Times New Roman" pitchFamily="18" charset="0"/>
            </a:rPr>
            <a:t>Хөтөлбөр боловсруулах, сургалтын зөвшөөрөл авах ,  анги  танхим , багшлах боловсон хүчин бэлтгэх , бусал бэлтгэл ажлуудыг хангах   </a:t>
          </a:r>
          <a:endParaRPr lang="en-US" sz="1200" dirty="0">
            <a:latin typeface="Times New Roman" pitchFamily="18" charset="0"/>
            <a:cs typeface="Times New Roman" pitchFamily="18" charset="0"/>
          </a:endParaRPr>
        </a:p>
      </dgm:t>
    </dgm:pt>
    <dgm:pt modelId="{811A25B9-DE4D-4640-884E-054F8D04C0E6}" type="parTrans" cxnId="{BC969A2B-FDEF-4277-B687-E5551B401FD8}">
      <dgm:prSet/>
      <dgm:spPr/>
      <dgm:t>
        <a:bodyPr/>
        <a:lstStyle/>
        <a:p>
          <a:endParaRPr lang="en-US"/>
        </a:p>
      </dgm:t>
    </dgm:pt>
    <dgm:pt modelId="{0F47BF64-72B3-469D-9425-83C85B1A366D}" type="sibTrans" cxnId="{BC969A2B-FDEF-4277-B687-E5551B401FD8}">
      <dgm:prSet/>
      <dgm:spPr/>
      <dgm:t>
        <a:bodyPr/>
        <a:lstStyle/>
        <a:p>
          <a:endParaRPr lang="en-US"/>
        </a:p>
      </dgm:t>
    </dgm:pt>
    <dgm:pt modelId="{0336DB5B-A874-4E10-A280-4A0B54339D3F}">
      <dgm:prSet phldrT="[Text]"/>
      <dgm:spPr/>
      <dgm:t>
        <a:bodyPr/>
        <a:lstStyle/>
        <a:p>
          <a:r>
            <a:rPr lang="mn-MN" dirty="0" smtClean="0">
              <a:latin typeface="Times New Roman" pitchFamily="18" charset="0"/>
              <a:cs typeface="Times New Roman" pitchFamily="18" charset="0"/>
            </a:rPr>
            <a:t>Эрдэм шинжилгээ, судалгаа, төсөл хөтөлбөр </a:t>
          </a:r>
          <a:endParaRPr lang="en-US" dirty="0">
            <a:latin typeface="Times New Roman" pitchFamily="18" charset="0"/>
            <a:cs typeface="Times New Roman" pitchFamily="18" charset="0"/>
          </a:endParaRPr>
        </a:p>
      </dgm:t>
    </dgm:pt>
    <dgm:pt modelId="{B72B4292-7507-4CA9-A466-C9204FF81E03}" type="parTrans" cxnId="{BD2C71E6-38F6-483C-8ECA-1A8FF6AF4E4D}">
      <dgm:prSet/>
      <dgm:spPr/>
      <dgm:t>
        <a:bodyPr/>
        <a:lstStyle/>
        <a:p>
          <a:endParaRPr lang="en-US"/>
        </a:p>
      </dgm:t>
    </dgm:pt>
    <dgm:pt modelId="{29E9F400-8A55-44BD-9E67-0FDEA33DF59F}" type="sibTrans" cxnId="{BD2C71E6-38F6-483C-8ECA-1A8FF6AF4E4D}">
      <dgm:prSet/>
      <dgm:spPr/>
      <dgm:t>
        <a:bodyPr/>
        <a:lstStyle/>
        <a:p>
          <a:endParaRPr lang="en-US"/>
        </a:p>
      </dgm:t>
    </dgm:pt>
    <dgm:pt modelId="{10198E32-43CD-4BBE-A579-21E43B393652}">
      <dgm:prSet phldrT="[Text]" custT="1"/>
      <dgm:spPr/>
      <dgm:t>
        <a:bodyPr/>
        <a:lstStyle/>
        <a:p>
          <a:r>
            <a:rPr lang="mn-MN" sz="1200" dirty="0" smtClean="0">
              <a:latin typeface="Times New Roman" pitchFamily="18" charset="0"/>
              <a:cs typeface="Times New Roman" pitchFamily="18" charset="0"/>
            </a:rPr>
            <a:t>Эрдэм шинжилгээ, судалгааны төв байгуулах  / Антрепренёр төв/</a:t>
          </a:r>
        </a:p>
        <a:p>
          <a:r>
            <a:rPr lang="mn-MN" sz="1200" dirty="0" smtClean="0">
              <a:latin typeface="Times New Roman" pitchFamily="18" charset="0"/>
              <a:cs typeface="Times New Roman" pitchFamily="18" charset="0"/>
            </a:rPr>
            <a:t>Профессорын баг байгуулах  </a:t>
          </a:r>
          <a:endParaRPr lang="en-US" sz="1200" dirty="0">
            <a:latin typeface="Times New Roman" pitchFamily="18" charset="0"/>
            <a:cs typeface="Times New Roman" pitchFamily="18" charset="0"/>
          </a:endParaRPr>
        </a:p>
      </dgm:t>
    </dgm:pt>
    <dgm:pt modelId="{C03CCF84-8320-47AE-A970-29120D415D5D}" type="parTrans" cxnId="{7EBC740A-BB73-4517-9757-7E70BCB12FDE}">
      <dgm:prSet/>
      <dgm:spPr/>
      <dgm:t>
        <a:bodyPr/>
        <a:lstStyle/>
        <a:p>
          <a:endParaRPr lang="en-US"/>
        </a:p>
      </dgm:t>
    </dgm:pt>
    <dgm:pt modelId="{825CE582-C61E-4A66-AA2F-8B038391CCAB}" type="sibTrans" cxnId="{7EBC740A-BB73-4517-9757-7E70BCB12FDE}">
      <dgm:prSet/>
      <dgm:spPr/>
      <dgm:t>
        <a:bodyPr/>
        <a:lstStyle/>
        <a:p>
          <a:endParaRPr lang="en-US"/>
        </a:p>
      </dgm:t>
    </dgm:pt>
    <dgm:pt modelId="{51BDDE59-41DA-45CB-B5AE-6BE6B3F46152}">
      <dgm:prSet phldrT="[Text]" custT="1"/>
      <dgm:spPr/>
      <dgm:t>
        <a:bodyPr/>
        <a:lstStyle/>
        <a:p>
          <a:r>
            <a:rPr lang="mn-MN" sz="1200" dirty="0" smtClean="0">
              <a:latin typeface="Times New Roman" pitchFamily="18" charset="0"/>
              <a:cs typeface="Times New Roman" pitchFamily="18" charset="0"/>
            </a:rPr>
            <a:t>Бизнесийн байгууллагуудтай  уулзалт зохион байгуулах </a:t>
          </a:r>
          <a:endParaRPr lang="en-US" sz="1200" dirty="0" smtClean="0">
            <a:latin typeface="Times New Roman" pitchFamily="18" charset="0"/>
            <a:cs typeface="Times New Roman" pitchFamily="18" charset="0"/>
          </a:endParaRPr>
        </a:p>
        <a:p>
          <a:r>
            <a:rPr lang="mn-MN" sz="1200" dirty="0" smtClean="0">
              <a:latin typeface="Times New Roman" pitchFamily="18" charset="0"/>
              <a:cs typeface="Times New Roman" pitchFamily="18" charset="0"/>
            </a:rPr>
            <a:t>Хамтран ажиллах талаар санал тавьж , гэрээ байгуулах </a:t>
          </a:r>
        </a:p>
      </dgm:t>
    </dgm:pt>
    <dgm:pt modelId="{4BF9AA93-5224-476A-ADF5-92D88772EBF5}" type="parTrans" cxnId="{83567830-CF4A-4214-A31C-AFCE3AC591F0}">
      <dgm:prSet/>
      <dgm:spPr/>
      <dgm:t>
        <a:bodyPr/>
        <a:lstStyle/>
        <a:p>
          <a:endParaRPr lang="en-US"/>
        </a:p>
      </dgm:t>
    </dgm:pt>
    <dgm:pt modelId="{541B17A0-D750-4F30-9E81-0A1CDE069921}" type="sibTrans" cxnId="{83567830-CF4A-4214-A31C-AFCE3AC591F0}">
      <dgm:prSet/>
      <dgm:spPr/>
      <dgm:t>
        <a:bodyPr/>
        <a:lstStyle/>
        <a:p>
          <a:endParaRPr lang="en-US"/>
        </a:p>
      </dgm:t>
    </dgm:pt>
    <dgm:pt modelId="{D1CA98D2-2E38-42D5-A822-5BE0B04ACB0B}" type="pres">
      <dgm:prSet presAssocID="{4FA426C4-D6E4-42B4-B790-C17064447A04}" presName="Name0" presStyleCnt="0">
        <dgm:presLayoutVars>
          <dgm:chPref val="3"/>
          <dgm:dir/>
          <dgm:animLvl val="lvl"/>
          <dgm:resizeHandles/>
        </dgm:presLayoutVars>
      </dgm:prSet>
      <dgm:spPr/>
      <dgm:t>
        <a:bodyPr/>
        <a:lstStyle/>
        <a:p>
          <a:endParaRPr lang="en-US"/>
        </a:p>
      </dgm:t>
    </dgm:pt>
    <dgm:pt modelId="{715582E7-FFB8-4ED3-BB27-697B3CE9DF68}" type="pres">
      <dgm:prSet presAssocID="{E454A754-0EDC-43DE-94DF-3C892EE7CF25}" presName="horFlow" presStyleCnt="0"/>
      <dgm:spPr/>
    </dgm:pt>
    <dgm:pt modelId="{575ECD2F-6F7B-4624-BC51-62A4238E1DBE}" type="pres">
      <dgm:prSet presAssocID="{E454A754-0EDC-43DE-94DF-3C892EE7CF25}" presName="bigChev" presStyleLbl="node1" presStyleIdx="0" presStyleCnt="2"/>
      <dgm:spPr/>
      <dgm:t>
        <a:bodyPr/>
        <a:lstStyle/>
        <a:p>
          <a:endParaRPr lang="en-US"/>
        </a:p>
      </dgm:t>
    </dgm:pt>
    <dgm:pt modelId="{1E43097C-1AFE-4F78-A989-74E40ADAB9CF}" type="pres">
      <dgm:prSet presAssocID="{2E335B6A-F57A-4167-A5D8-417DC1CE92C7}" presName="parTrans" presStyleCnt="0"/>
      <dgm:spPr/>
    </dgm:pt>
    <dgm:pt modelId="{E1257813-3768-4709-A4DD-0C2E9E6FEE86}" type="pres">
      <dgm:prSet presAssocID="{D593ED32-0227-49E4-91F5-01A58F670859}" presName="node" presStyleLbl="alignAccFollowNode1" presStyleIdx="0" presStyleCnt="4">
        <dgm:presLayoutVars>
          <dgm:bulletEnabled val="1"/>
        </dgm:presLayoutVars>
      </dgm:prSet>
      <dgm:spPr/>
      <dgm:t>
        <a:bodyPr/>
        <a:lstStyle/>
        <a:p>
          <a:endParaRPr lang="en-US"/>
        </a:p>
      </dgm:t>
    </dgm:pt>
    <dgm:pt modelId="{4BCF83BE-B444-40A0-B15C-E9F3B4CDDB56}" type="pres">
      <dgm:prSet presAssocID="{AA1C843D-AA79-4A22-A70B-31EF23B65F22}" presName="sibTrans" presStyleCnt="0"/>
      <dgm:spPr/>
    </dgm:pt>
    <dgm:pt modelId="{F9D9F77E-6987-49EC-9AB6-6DBF705B7118}" type="pres">
      <dgm:prSet presAssocID="{4223735A-FF1D-4203-A941-C30223B80540}" presName="node" presStyleLbl="alignAccFollowNode1" presStyleIdx="1" presStyleCnt="4">
        <dgm:presLayoutVars>
          <dgm:bulletEnabled val="1"/>
        </dgm:presLayoutVars>
      </dgm:prSet>
      <dgm:spPr/>
      <dgm:t>
        <a:bodyPr/>
        <a:lstStyle/>
        <a:p>
          <a:endParaRPr lang="en-US"/>
        </a:p>
      </dgm:t>
    </dgm:pt>
    <dgm:pt modelId="{A2C51418-C45D-41D0-AB98-E56057606657}" type="pres">
      <dgm:prSet presAssocID="{E454A754-0EDC-43DE-94DF-3C892EE7CF25}" presName="vSp" presStyleCnt="0"/>
      <dgm:spPr/>
    </dgm:pt>
    <dgm:pt modelId="{CC3F1F4B-A0B1-479C-BFCC-9BAFD603E512}" type="pres">
      <dgm:prSet presAssocID="{0336DB5B-A874-4E10-A280-4A0B54339D3F}" presName="horFlow" presStyleCnt="0"/>
      <dgm:spPr/>
    </dgm:pt>
    <dgm:pt modelId="{A96A8498-053D-4609-AA77-60ADFF836A46}" type="pres">
      <dgm:prSet presAssocID="{0336DB5B-A874-4E10-A280-4A0B54339D3F}" presName="bigChev" presStyleLbl="node1" presStyleIdx="1" presStyleCnt="2"/>
      <dgm:spPr/>
      <dgm:t>
        <a:bodyPr/>
        <a:lstStyle/>
        <a:p>
          <a:endParaRPr lang="en-US"/>
        </a:p>
      </dgm:t>
    </dgm:pt>
    <dgm:pt modelId="{99BF2066-3BE2-4A37-A529-0DFE11ED4BA9}" type="pres">
      <dgm:prSet presAssocID="{C03CCF84-8320-47AE-A970-29120D415D5D}" presName="parTrans" presStyleCnt="0"/>
      <dgm:spPr/>
    </dgm:pt>
    <dgm:pt modelId="{2120C420-89A8-4B63-8B1A-959E67676EAC}" type="pres">
      <dgm:prSet presAssocID="{10198E32-43CD-4BBE-A579-21E43B393652}" presName="node" presStyleLbl="alignAccFollowNode1" presStyleIdx="2" presStyleCnt="4">
        <dgm:presLayoutVars>
          <dgm:bulletEnabled val="1"/>
        </dgm:presLayoutVars>
      </dgm:prSet>
      <dgm:spPr/>
      <dgm:t>
        <a:bodyPr/>
        <a:lstStyle/>
        <a:p>
          <a:endParaRPr lang="en-US"/>
        </a:p>
      </dgm:t>
    </dgm:pt>
    <dgm:pt modelId="{FE70DA58-95E0-4FEE-8572-DB9130B5F16C}" type="pres">
      <dgm:prSet presAssocID="{825CE582-C61E-4A66-AA2F-8B038391CCAB}" presName="sibTrans" presStyleCnt="0"/>
      <dgm:spPr/>
    </dgm:pt>
    <dgm:pt modelId="{E5CE673F-5A27-487F-B411-EB417313CB09}" type="pres">
      <dgm:prSet presAssocID="{51BDDE59-41DA-45CB-B5AE-6BE6B3F46152}" presName="node" presStyleLbl="alignAccFollowNode1" presStyleIdx="3" presStyleCnt="4">
        <dgm:presLayoutVars>
          <dgm:bulletEnabled val="1"/>
        </dgm:presLayoutVars>
      </dgm:prSet>
      <dgm:spPr/>
      <dgm:t>
        <a:bodyPr/>
        <a:lstStyle/>
        <a:p>
          <a:endParaRPr lang="en-US"/>
        </a:p>
      </dgm:t>
    </dgm:pt>
  </dgm:ptLst>
  <dgm:cxnLst>
    <dgm:cxn modelId="{7EBC740A-BB73-4517-9757-7E70BCB12FDE}" srcId="{0336DB5B-A874-4E10-A280-4A0B54339D3F}" destId="{10198E32-43CD-4BBE-A579-21E43B393652}" srcOrd="0" destOrd="0" parTransId="{C03CCF84-8320-47AE-A970-29120D415D5D}" sibTransId="{825CE582-C61E-4A66-AA2F-8B038391CCAB}"/>
    <dgm:cxn modelId="{2FB037B7-9EBB-425C-B673-777393C7D454}" type="presOf" srcId="{E454A754-0EDC-43DE-94DF-3C892EE7CF25}" destId="{575ECD2F-6F7B-4624-BC51-62A4238E1DBE}" srcOrd="0" destOrd="0" presId="urn:microsoft.com/office/officeart/2005/8/layout/lProcess3"/>
    <dgm:cxn modelId="{83567830-CF4A-4214-A31C-AFCE3AC591F0}" srcId="{0336DB5B-A874-4E10-A280-4A0B54339D3F}" destId="{51BDDE59-41DA-45CB-B5AE-6BE6B3F46152}" srcOrd="1" destOrd="0" parTransId="{4BF9AA93-5224-476A-ADF5-92D88772EBF5}" sibTransId="{541B17A0-D750-4F30-9E81-0A1CDE069921}"/>
    <dgm:cxn modelId="{276AB7EB-485F-4147-A7C0-43FC5FAA9095}" type="presOf" srcId="{10198E32-43CD-4BBE-A579-21E43B393652}" destId="{2120C420-89A8-4B63-8B1A-959E67676EAC}" srcOrd="0" destOrd="0" presId="urn:microsoft.com/office/officeart/2005/8/layout/lProcess3"/>
    <dgm:cxn modelId="{BC969A2B-FDEF-4277-B687-E5551B401FD8}" srcId="{E454A754-0EDC-43DE-94DF-3C892EE7CF25}" destId="{4223735A-FF1D-4203-A941-C30223B80540}" srcOrd="1" destOrd="0" parTransId="{811A25B9-DE4D-4640-884E-054F8D04C0E6}" sibTransId="{0F47BF64-72B3-469D-9425-83C85B1A366D}"/>
    <dgm:cxn modelId="{38DE3D41-C43C-4F9E-BC69-EA30D91EFC8F}" type="presOf" srcId="{51BDDE59-41DA-45CB-B5AE-6BE6B3F46152}" destId="{E5CE673F-5A27-487F-B411-EB417313CB09}" srcOrd="0" destOrd="0" presId="urn:microsoft.com/office/officeart/2005/8/layout/lProcess3"/>
    <dgm:cxn modelId="{44891B95-C4B5-4E82-911E-B4F6F9C6AA26}" type="presOf" srcId="{0336DB5B-A874-4E10-A280-4A0B54339D3F}" destId="{A96A8498-053D-4609-AA77-60ADFF836A46}" srcOrd="0" destOrd="0" presId="urn:microsoft.com/office/officeart/2005/8/layout/lProcess3"/>
    <dgm:cxn modelId="{6C7E5660-3DF9-4356-B2A3-FB94BABB090B}" type="presOf" srcId="{D593ED32-0227-49E4-91F5-01A58F670859}" destId="{E1257813-3768-4709-A4DD-0C2E9E6FEE86}" srcOrd="0" destOrd="0" presId="urn:microsoft.com/office/officeart/2005/8/layout/lProcess3"/>
    <dgm:cxn modelId="{AD5DCFEA-773C-40A4-A170-AE098495482A}" type="presOf" srcId="{4223735A-FF1D-4203-A941-C30223B80540}" destId="{F9D9F77E-6987-49EC-9AB6-6DBF705B7118}" srcOrd="0" destOrd="0" presId="urn:microsoft.com/office/officeart/2005/8/layout/lProcess3"/>
    <dgm:cxn modelId="{3D155249-6211-42E1-8D4C-821592FC076E}" srcId="{4FA426C4-D6E4-42B4-B790-C17064447A04}" destId="{E454A754-0EDC-43DE-94DF-3C892EE7CF25}" srcOrd="0" destOrd="0" parTransId="{7E636AD6-0358-4FB2-BBC4-872FF20D03BE}" sibTransId="{1F0FA4CA-AC19-45BC-B25E-FA78183DAF61}"/>
    <dgm:cxn modelId="{A4D07FED-94FB-4C17-BEC7-BE827C495A97}" srcId="{E454A754-0EDC-43DE-94DF-3C892EE7CF25}" destId="{D593ED32-0227-49E4-91F5-01A58F670859}" srcOrd="0" destOrd="0" parTransId="{2E335B6A-F57A-4167-A5D8-417DC1CE92C7}" sibTransId="{AA1C843D-AA79-4A22-A70B-31EF23B65F22}"/>
    <dgm:cxn modelId="{BD2C71E6-38F6-483C-8ECA-1A8FF6AF4E4D}" srcId="{4FA426C4-D6E4-42B4-B790-C17064447A04}" destId="{0336DB5B-A874-4E10-A280-4A0B54339D3F}" srcOrd="1" destOrd="0" parTransId="{B72B4292-7507-4CA9-A466-C9204FF81E03}" sibTransId="{29E9F400-8A55-44BD-9E67-0FDEA33DF59F}"/>
    <dgm:cxn modelId="{388D1A96-8B41-42B0-8453-F2548F5902DA}" type="presOf" srcId="{4FA426C4-D6E4-42B4-B790-C17064447A04}" destId="{D1CA98D2-2E38-42D5-A822-5BE0B04ACB0B}" srcOrd="0" destOrd="0" presId="urn:microsoft.com/office/officeart/2005/8/layout/lProcess3"/>
    <dgm:cxn modelId="{2235797A-0381-4CFF-A8D2-8E7B9979F9F5}" type="presParOf" srcId="{D1CA98D2-2E38-42D5-A822-5BE0B04ACB0B}" destId="{715582E7-FFB8-4ED3-BB27-697B3CE9DF68}" srcOrd="0" destOrd="0" presId="urn:microsoft.com/office/officeart/2005/8/layout/lProcess3"/>
    <dgm:cxn modelId="{5AFD69AD-0719-4C53-BF3D-AABC8A69C3C9}" type="presParOf" srcId="{715582E7-FFB8-4ED3-BB27-697B3CE9DF68}" destId="{575ECD2F-6F7B-4624-BC51-62A4238E1DBE}" srcOrd="0" destOrd="0" presId="urn:microsoft.com/office/officeart/2005/8/layout/lProcess3"/>
    <dgm:cxn modelId="{C25B470E-0DE6-4E31-8077-1369A8293714}" type="presParOf" srcId="{715582E7-FFB8-4ED3-BB27-697B3CE9DF68}" destId="{1E43097C-1AFE-4F78-A989-74E40ADAB9CF}" srcOrd="1" destOrd="0" presId="urn:microsoft.com/office/officeart/2005/8/layout/lProcess3"/>
    <dgm:cxn modelId="{48468CF0-9E17-4C12-90BF-B26AA6061D4D}" type="presParOf" srcId="{715582E7-FFB8-4ED3-BB27-697B3CE9DF68}" destId="{E1257813-3768-4709-A4DD-0C2E9E6FEE86}" srcOrd="2" destOrd="0" presId="urn:microsoft.com/office/officeart/2005/8/layout/lProcess3"/>
    <dgm:cxn modelId="{AAF9B157-CBF7-4141-ACBE-8F17352EA100}" type="presParOf" srcId="{715582E7-FFB8-4ED3-BB27-697B3CE9DF68}" destId="{4BCF83BE-B444-40A0-B15C-E9F3B4CDDB56}" srcOrd="3" destOrd="0" presId="urn:microsoft.com/office/officeart/2005/8/layout/lProcess3"/>
    <dgm:cxn modelId="{C4069C14-F950-4648-9F9A-F9CD9CA9490D}" type="presParOf" srcId="{715582E7-FFB8-4ED3-BB27-697B3CE9DF68}" destId="{F9D9F77E-6987-49EC-9AB6-6DBF705B7118}" srcOrd="4" destOrd="0" presId="urn:microsoft.com/office/officeart/2005/8/layout/lProcess3"/>
    <dgm:cxn modelId="{EEE23CF0-A490-4699-96E9-096BDC0893E6}" type="presParOf" srcId="{D1CA98D2-2E38-42D5-A822-5BE0B04ACB0B}" destId="{A2C51418-C45D-41D0-AB98-E56057606657}" srcOrd="1" destOrd="0" presId="urn:microsoft.com/office/officeart/2005/8/layout/lProcess3"/>
    <dgm:cxn modelId="{D2FADC89-E8AA-41CD-9021-DFAD658F6082}" type="presParOf" srcId="{D1CA98D2-2E38-42D5-A822-5BE0B04ACB0B}" destId="{CC3F1F4B-A0B1-479C-BFCC-9BAFD603E512}" srcOrd="2" destOrd="0" presId="urn:microsoft.com/office/officeart/2005/8/layout/lProcess3"/>
    <dgm:cxn modelId="{0FA15447-0E01-4F3D-B579-DF61238C4175}" type="presParOf" srcId="{CC3F1F4B-A0B1-479C-BFCC-9BAFD603E512}" destId="{A96A8498-053D-4609-AA77-60ADFF836A46}" srcOrd="0" destOrd="0" presId="urn:microsoft.com/office/officeart/2005/8/layout/lProcess3"/>
    <dgm:cxn modelId="{A5DD645C-04F4-4F0E-B259-B5DD519EEE8D}" type="presParOf" srcId="{CC3F1F4B-A0B1-479C-BFCC-9BAFD603E512}" destId="{99BF2066-3BE2-4A37-A529-0DFE11ED4BA9}" srcOrd="1" destOrd="0" presId="urn:microsoft.com/office/officeart/2005/8/layout/lProcess3"/>
    <dgm:cxn modelId="{83974D4B-9159-4022-9F0A-C55080A95527}" type="presParOf" srcId="{CC3F1F4B-A0B1-479C-BFCC-9BAFD603E512}" destId="{2120C420-89A8-4B63-8B1A-959E67676EAC}" srcOrd="2" destOrd="0" presId="urn:microsoft.com/office/officeart/2005/8/layout/lProcess3"/>
    <dgm:cxn modelId="{11B3634A-B8B8-4CA1-826F-7314C821EAA9}" type="presParOf" srcId="{CC3F1F4B-A0B1-479C-BFCC-9BAFD603E512}" destId="{FE70DA58-95E0-4FEE-8572-DB9130B5F16C}" srcOrd="3" destOrd="0" presId="urn:microsoft.com/office/officeart/2005/8/layout/lProcess3"/>
    <dgm:cxn modelId="{DA1B0DA7-415D-4419-81C9-DAB7782C016E}" type="presParOf" srcId="{CC3F1F4B-A0B1-479C-BFCC-9BAFD603E512}" destId="{E5CE673F-5A27-487F-B411-EB417313CB09}" srcOrd="4"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75ECD2F-6F7B-4624-BC51-62A4238E1DBE}">
      <dsp:nvSpPr>
        <dsp:cNvPr id="0" name=""/>
        <dsp:cNvSpPr/>
      </dsp:nvSpPr>
      <dsp:spPr>
        <a:xfrm>
          <a:off x="2205" y="1337942"/>
          <a:ext cx="3407568" cy="136302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mn-MN" sz="2400" kern="1200" dirty="0" smtClean="0">
              <a:latin typeface="Times New Roman" pitchFamily="18" charset="0"/>
              <a:cs typeface="Times New Roman" pitchFamily="18" charset="0"/>
            </a:rPr>
            <a:t>Магистрын сургалт </a:t>
          </a:r>
          <a:endParaRPr lang="en-US" sz="2400" kern="1200" dirty="0">
            <a:latin typeface="Times New Roman" pitchFamily="18" charset="0"/>
            <a:cs typeface="Times New Roman" pitchFamily="18" charset="0"/>
          </a:endParaRPr>
        </a:p>
      </dsp:txBody>
      <dsp:txXfrm>
        <a:off x="2205" y="1337942"/>
        <a:ext cx="3407568" cy="1363027"/>
      </dsp:txXfrm>
    </dsp:sp>
    <dsp:sp modelId="{E1257813-3768-4709-A4DD-0C2E9E6FEE86}">
      <dsp:nvSpPr>
        <dsp:cNvPr id="0" name=""/>
        <dsp:cNvSpPr/>
      </dsp:nvSpPr>
      <dsp:spPr>
        <a:xfrm>
          <a:off x="2966790" y="1453799"/>
          <a:ext cx="2828282" cy="1131312"/>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mn-MN" sz="1200" kern="1200" dirty="0" smtClean="0">
              <a:latin typeface="Times New Roman" pitchFamily="18" charset="0"/>
              <a:cs typeface="Times New Roman" pitchFamily="18" charset="0"/>
            </a:rPr>
            <a:t>Бизнесийн байгууллагын удирдах ажилтангуудад зориулсан магистрын хөтөлбөр болон антрепренёр магистрын хөтөлбөр нээх </a:t>
          </a:r>
          <a:endParaRPr lang="en-US" sz="1200" kern="1200" dirty="0">
            <a:latin typeface="Times New Roman" pitchFamily="18" charset="0"/>
            <a:cs typeface="Times New Roman" pitchFamily="18" charset="0"/>
          </a:endParaRPr>
        </a:p>
      </dsp:txBody>
      <dsp:txXfrm>
        <a:off x="2966790" y="1453799"/>
        <a:ext cx="2828282" cy="1131312"/>
      </dsp:txXfrm>
    </dsp:sp>
    <dsp:sp modelId="{F9D9F77E-6987-49EC-9AB6-6DBF705B7118}">
      <dsp:nvSpPr>
        <dsp:cNvPr id="0" name=""/>
        <dsp:cNvSpPr/>
      </dsp:nvSpPr>
      <dsp:spPr>
        <a:xfrm>
          <a:off x="5399112" y="1453799"/>
          <a:ext cx="2828282" cy="1131312"/>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mn-MN" sz="1200" kern="1200" dirty="0" smtClean="0">
              <a:latin typeface="Times New Roman" pitchFamily="18" charset="0"/>
              <a:cs typeface="Times New Roman" pitchFamily="18" charset="0"/>
            </a:rPr>
            <a:t>Хөтөлбөр боловсруулах, сургалтын зөвшөөрөл авах ,  анги  танхим , багшлах боловсон хүчин бэлтгэх , бусал бэлтгэл ажлуудыг хангах   </a:t>
          </a:r>
          <a:endParaRPr lang="en-US" sz="1200" kern="1200" dirty="0">
            <a:latin typeface="Times New Roman" pitchFamily="18" charset="0"/>
            <a:cs typeface="Times New Roman" pitchFamily="18" charset="0"/>
          </a:endParaRPr>
        </a:p>
      </dsp:txBody>
      <dsp:txXfrm>
        <a:off x="5399112" y="1453799"/>
        <a:ext cx="2828282" cy="1131312"/>
      </dsp:txXfrm>
    </dsp:sp>
    <dsp:sp modelId="{A96A8498-053D-4609-AA77-60ADFF836A46}">
      <dsp:nvSpPr>
        <dsp:cNvPr id="0" name=""/>
        <dsp:cNvSpPr/>
      </dsp:nvSpPr>
      <dsp:spPr>
        <a:xfrm>
          <a:off x="2205" y="2891793"/>
          <a:ext cx="3407568" cy="136302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mn-MN" sz="2400" kern="1200" dirty="0" smtClean="0">
              <a:latin typeface="Times New Roman" pitchFamily="18" charset="0"/>
              <a:cs typeface="Times New Roman" pitchFamily="18" charset="0"/>
            </a:rPr>
            <a:t>Эрдэм шинжилгээ, судалгаа, төсөл хөтөлбөр </a:t>
          </a:r>
          <a:endParaRPr lang="en-US" sz="2400" kern="1200" dirty="0">
            <a:latin typeface="Times New Roman" pitchFamily="18" charset="0"/>
            <a:cs typeface="Times New Roman" pitchFamily="18" charset="0"/>
          </a:endParaRPr>
        </a:p>
      </dsp:txBody>
      <dsp:txXfrm>
        <a:off x="2205" y="2891793"/>
        <a:ext cx="3407568" cy="1363027"/>
      </dsp:txXfrm>
    </dsp:sp>
    <dsp:sp modelId="{2120C420-89A8-4B63-8B1A-959E67676EAC}">
      <dsp:nvSpPr>
        <dsp:cNvPr id="0" name=""/>
        <dsp:cNvSpPr/>
      </dsp:nvSpPr>
      <dsp:spPr>
        <a:xfrm>
          <a:off x="2966790" y="3007650"/>
          <a:ext cx="2828282" cy="1131312"/>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mn-MN" sz="1200" kern="1200" dirty="0" smtClean="0">
              <a:latin typeface="Times New Roman" pitchFamily="18" charset="0"/>
              <a:cs typeface="Times New Roman" pitchFamily="18" charset="0"/>
            </a:rPr>
            <a:t>Эрдэм шинжилгээ, судалгааны төв байгуулах  / Антрепренёр төв/</a:t>
          </a:r>
        </a:p>
        <a:p>
          <a:pPr lvl="0" algn="ctr" defTabSz="533400">
            <a:lnSpc>
              <a:spcPct val="90000"/>
            </a:lnSpc>
            <a:spcBef>
              <a:spcPct val="0"/>
            </a:spcBef>
            <a:spcAft>
              <a:spcPct val="35000"/>
            </a:spcAft>
          </a:pPr>
          <a:r>
            <a:rPr lang="mn-MN" sz="1200" kern="1200" dirty="0" smtClean="0">
              <a:latin typeface="Times New Roman" pitchFamily="18" charset="0"/>
              <a:cs typeface="Times New Roman" pitchFamily="18" charset="0"/>
            </a:rPr>
            <a:t>Профессорын баг байгуулах  </a:t>
          </a:r>
          <a:endParaRPr lang="en-US" sz="1200" kern="1200" dirty="0">
            <a:latin typeface="Times New Roman" pitchFamily="18" charset="0"/>
            <a:cs typeface="Times New Roman" pitchFamily="18" charset="0"/>
          </a:endParaRPr>
        </a:p>
      </dsp:txBody>
      <dsp:txXfrm>
        <a:off x="2966790" y="3007650"/>
        <a:ext cx="2828282" cy="1131312"/>
      </dsp:txXfrm>
    </dsp:sp>
    <dsp:sp modelId="{E5CE673F-5A27-487F-B411-EB417313CB09}">
      <dsp:nvSpPr>
        <dsp:cNvPr id="0" name=""/>
        <dsp:cNvSpPr/>
      </dsp:nvSpPr>
      <dsp:spPr>
        <a:xfrm>
          <a:off x="5399112" y="3007650"/>
          <a:ext cx="2828282" cy="1131312"/>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mn-MN" sz="1200" kern="1200" dirty="0" smtClean="0">
              <a:latin typeface="Times New Roman" pitchFamily="18" charset="0"/>
              <a:cs typeface="Times New Roman" pitchFamily="18" charset="0"/>
            </a:rPr>
            <a:t>Бизнесийн байгууллагуудтай  уулзалт зохион байгуулах </a:t>
          </a:r>
          <a:endParaRPr lang="en-US" sz="1200" kern="1200" dirty="0" smtClean="0">
            <a:latin typeface="Times New Roman" pitchFamily="18" charset="0"/>
            <a:cs typeface="Times New Roman" pitchFamily="18" charset="0"/>
          </a:endParaRPr>
        </a:p>
        <a:p>
          <a:pPr lvl="0" algn="ctr" defTabSz="533400">
            <a:lnSpc>
              <a:spcPct val="90000"/>
            </a:lnSpc>
            <a:spcBef>
              <a:spcPct val="0"/>
            </a:spcBef>
            <a:spcAft>
              <a:spcPct val="35000"/>
            </a:spcAft>
          </a:pPr>
          <a:r>
            <a:rPr lang="mn-MN" sz="1200" kern="1200" dirty="0" smtClean="0">
              <a:latin typeface="Times New Roman" pitchFamily="18" charset="0"/>
              <a:cs typeface="Times New Roman" pitchFamily="18" charset="0"/>
            </a:rPr>
            <a:t>Хамтран ажиллах талаар санал тавьж , гэрээ байгуулах </a:t>
          </a:r>
        </a:p>
      </dsp:txBody>
      <dsp:txXfrm>
        <a:off x="5399112" y="3007650"/>
        <a:ext cx="2828282" cy="113131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175361F-D4C4-4C7B-9C26-F83BE1DD87B1}" type="datetimeFigureOut">
              <a:rPr lang="en-US"/>
              <a:pPr>
                <a:defRPr/>
              </a:pPr>
              <a:t>4/23/2013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FCCFE4-AAB7-4690-9085-50D0065B2E5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23493BC-6600-4B0F-8246-AEDEA1C1F9DB}" type="datetimeFigureOut">
              <a:rPr lang="en-US"/>
              <a:pPr>
                <a:defRPr/>
              </a:pPr>
              <a:t>4/23/2013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89FD2A-FE14-4273-9E80-648AC02E28D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6040DF0-052E-49E7-9A98-D6A7EB9886A2}" type="datetimeFigureOut">
              <a:rPr lang="en-US"/>
              <a:pPr>
                <a:defRPr/>
              </a:pPr>
              <a:t>4/23/2013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3B8267-2F22-49AD-B04B-B3A0A39E8F1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DC88F9F-B857-446B-BD5B-80F9E7295117}" type="datetimeFigureOut">
              <a:rPr lang="en-US"/>
              <a:pPr>
                <a:defRPr/>
              </a:pPr>
              <a:t>4/23/2013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6E7DD7D-6CD9-4386-BAAD-49D71F8BDBF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A47FF23-1464-467F-9B98-2348A59F32E5}" type="datetimeFigureOut">
              <a:rPr lang="en-US"/>
              <a:pPr>
                <a:defRPr/>
              </a:pPr>
              <a:t>4/23/2013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93BB829-6998-4CF3-AB42-C508247C9E5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A39F2D8-DA42-426E-9735-CA1D0172A3DC}" type="datetimeFigureOut">
              <a:rPr lang="en-US"/>
              <a:pPr>
                <a:defRPr/>
              </a:pPr>
              <a:t>4/23/2013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ECD0BAF-D5A0-4CB6-AC72-E33AAB7D2F8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C5CBBF9-5FB8-41A2-A1DE-F9118B3E7593}" type="datetimeFigureOut">
              <a:rPr lang="en-US"/>
              <a:pPr>
                <a:defRPr/>
              </a:pPr>
              <a:t>4/23/2013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6E710A3-7DFE-4D5A-93F9-9CE6070437E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C9FF110-8812-42E8-9527-3227FF75B2EA}" type="datetimeFigureOut">
              <a:rPr lang="en-US"/>
              <a:pPr>
                <a:defRPr/>
              </a:pPr>
              <a:t>4/23/2013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95449F5-6FB5-4AD6-8390-A341E5BFCBB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6360448-FE22-4E15-85C8-90B86E3F548F}" type="datetimeFigureOut">
              <a:rPr lang="en-US"/>
              <a:pPr>
                <a:defRPr/>
              </a:pPr>
              <a:t>4/23/2013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2615E9C-611A-436A-A0F8-759C04BA864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D659F1D-3DCB-4F76-BD32-7E8158E4DE2E}" type="datetimeFigureOut">
              <a:rPr lang="en-US"/>
              <a:pPr>
                <a:defRPr/>
              </a:pPr>
              <a:t>4/23/2013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9F46EB-0800-4BA4-BE03-07E8984A09C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FAF013D-3D83-46C4-945D-66BF514DD402}" type="datetimeFigureOut">
              <a:rPr lang="en-US"/>
              <a:pPr>
                <a:defRPr/>
              </a:pPr>
              <a:t>4/23/2013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7916BB8-711C-4291-A55E-CF596A64F35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2C5415F-731B-44F8-8DFD-7D74EFA8C1E1}" type="datetimeFigureOut">
              <a:rPr lang="en-US"/>
              <a:pPr>
                <a:defRPr/>
              </a:pPr>
              <a:t>4/23/2013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CDE55B5-A00A-45F2-9F41-2B2F9FD373C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2057400"/>
          </a:xfrm>
        </p:spPr>
        <p:txBody>
          <a:bodyPr rtlCol="0">
            <a:normAutofit fontScale="90000"/>
          </a:bodyPr>
          <a:lstStyle/>
          <a:p>
            <a:pPr eaLnBrk="1" fontAlgn="auto" hangingPunct="1">
              <a:spcAft>
                <a:spcPts val="0"/>
              </a:spcAft>
              <a:defRPr/>
            </a:pPr>
            <a:r>
              <a:rPr lang="mn-MN" sz="3100" b="1" dirty="0" smtClean="0">
                <a:latin typeface="Times New Roman" pitchFamily="18" charset="0"/>
                <a:cs typeface="Times New Roman" pitchFamily="18" charset="0"/>
              </a:rPr>
              <a:t/>
            </a:r>
            <a:br>
              <a:rPr lang="mn-MN" sz="3100" b="1" dirty="0" smtClean="0">
                <a:latin typeface="Times New Roman" pitchFamily="18" charset="0"/>
                <a:cs typeface="Times New Roman" pitchFamily="18" charset="0"/>
              </a:rPr>
            </a:br>
            <a:r>
              <a:rPr lang="mn-MN" sz="3100" b="1" dirty="0" smtClean="0">
                <a:latin typeface="Times New Roman" pitchFamily="18" charset="0"/>
                <a:cs typeface="Times New Roman" pitchFamily="18" charset="0"/>
              </a:rPr>
              <a:t/>
            </a:r>
            <a:br>
              <a:rPr lang="mn-MN" sz="3100" b="1" dirty="0" smtClean="0">
                <a:latin typeface="Times New Roman" pitchFamily="18" charset="0"/>
                <a:cs typeface="Times New Roman" pitchFamily="18" charset="0"/>
              </a:rPr>
            </a:br>
            <a:r>
              <a:rPr lang="mn-MN" sz="3100" b="1" dirty="0" smtClean="0">
                <a:latin typeface="Times New Roman" pitchFamily="18" charset="0"/>
                <a:cs typeface="Times New Roman" pitchFamily="18" charset="0"/>
              </a:rPr>
              <a:t>“БҮРЭЛДЭХҮҮН СУРГУУЛИУД МУИС-ийн ХӨГЖЛИЙН БОДЛОГОД”         </a:t>
            </a:r>
            <a:r>
              <a:rPr lang="en-US" sz="3100" b="1" dirty="0" smtClean="0">
                <a:latin typeface="Times New Roman" pitchFamily="18" charset="0"/>
                <a:cs typeface="Times New Roman" pitchFamily="18" charset="0"/>
              </a:rPr>
              <a:t/>
            </a:r>
            <a:br>
              <a:rPr lang="en-US" sz="3100" b="1" dirty="0" smtClean="0">
                <a:latin typeface="Times New Roman" pitchFamily="18" charset="0"/>
                <a:cs typeface="Times New Roman" pitchFamily="18" charset="0"/>
              </a:rPr>
            </a:br>
            <a:r>
              <a:rPr lang="mn-MN" sz="3100" b="1" dirty="0" smtClean="0">
                <a:latin typeface="Times New Roman" pitchFamily="18" charset="0"/>
                <a:cs typeface="Times New Roman" pitchFamily="18" charset="0"/>
              </a:rPr>
              <a:t>НЭЭЛТТЭЙ ХЭЛЭЛЦҮҮЛЭГТ ТАВИХ БОДЛОГЫН ИЛТГЭЛ</a:t>
            </a:r>
            <a:r>
              <a:rPr lang="en-US" dirty="0" smtClean="0"/>
              <a:t/>
            </a:r>
            <a:br>
              <a:rPr lang="en-US" dirty="0" smtClean="0"/>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810000"/>
            <a:ext cx="6400800" cy="2667000"/>
          </a:xfrm>
        </p:spPr>
        <p:txBody>
          <a:bodyPr rtlCol="0">
            <a:normAutofit fontScale="62500" lnSpcReduction="20000"/>
          </a:bodyPr>
          <a:lstStyle/>
          <a:p>
            <a:pPr eaLnBrk="1" fontAlgn="auto" hangingPunct="1">
              <a:spcAft>
                <a:spcPts val="0"/>
              </a:spcAft>
              <a:defRPr/>
            </a:pPr>
            <a:r>
              <a:rPr lang="mn-MN" b="1" dirty="0" smtClean="0">
                <a:solidFill>
                  <a:schemeClr val="tx1"/>
                </a:solidFill>
                <a:latin typeface="Times New Roman" pitchFamily="18" charset="0"/>
                <a:cs typeface="Times New Roman" pitchFamily="18" charset="0"/>
              </a:rPr>
              <a:t>МУИС </a:t>
            </a:r>
            <a:endParaRPr lang="en-US" b="1" dirty="0" smtClean="0">
              <a:solidFill>
                <a:schemeClr val="tx1"/>
              </a:solidFill>
              <a:latin typeface="Times New Roman" pitchFamily="18" charset="0"/>
              <a:cs typeface="Times New Roman" pitchFamily="18" charset="0"/>
            </a:endParaRPr>
          </a:p>
          <a:p>
            <a:pPr eaLnBrk="1" fontAlgn="auto" hangingPunct="1">
              <a:spcAft>
                <a:spcPts val="0"/>
              </a:spcAft>
              <a:defRPr/>
            </a:pPr>
            <a:r>
              <a:rPr lang="mn-MN" b="1" dirty="0" smtClean="0">
                <a:solidFill>
                  <a:schemeClr val="tx1"/>
                </a:solidFill>
                <a:latin typeface="Times New Roman" pitchFamily="18" charset="0"/>
                <a:cs typeface="Times New Roman" pitchFamily="18" charset="0"/>
              </a:rPr>
              <a:t> </a:t>
            </a:r>
            <a:r>
              <a:rPr lang="mn-MN" sz="3800" b="1" dirty="0" smtClean="0">
                <a:solidFill>
                  <a:schemeClr val="tx1"/>
                </a:solidFill>
                <a:latin typeface="Times New Roman" pitchFamily="18" charset="0"/>
                <a:cs typeface="Times New Roman" pitchFamily="18" charset="0"/>
              </a:rPr>
              <a:t>“Алтан гадас” одонт</a:t>
            </a:r>
            <a:r>
              <a:rPr lang="en-US" sz="3800" b="1" dirty="0" smtClean="0">
                <a:solidFill>
                  <a:schemeClr val="tx1"/>
                </a:solidFill>
                <a:latin typeface="Times New Roman" pitchFamily="18" charset="0"/>
                <a:cs typeface="Times New Roman" pitchFamily="18" charset="0"/>
              </a:rPr>
              <a:t>  </a:t>
            </a:r>
            <a:r>
              <a:rPr lang="mn-MN" sz="3800" b="1" dirty="0" smtClean="0">
                <a:solidFill>
                  <a:schemeClr val="tx1"/>
                </a:solidFill>
                <a:latin typeface="Times New Roman" pitchFamily="18" charset="0"/>
                <a:cs typeface="Times New Roman" pitchFamily="18" charset="0"/>
              </a:rPr>
              <a:t>Худалдааны Сургууль </a:t>
            </a:r>
          </a:p>
          <a:p>
            <a:pPr eaLnBrk="1" fontAlgn="auto" hangingPunct="1">
              <a:spcAft>
                <a:spcPts val="0"/>
              </a:spcAft>
              <a:defRPr/>
            </a:pPr>
            <a:endParaRPr lang="mn-MN" b="1" dirty="0" smtClean="0">
              <a:solidFill>
                <a:schemeClr val="tx1"/>
              </a:solidFill>
              <a:latin typeface="Times New Roman" pitchFamily="18" charset="0"/>
              <a:cs typeface="Times New Roman" pitchFamily="18" charset="0"/>
            </a:endParaRPr>
          </a:p>
          <a:p>
            <a:pPr eaLnBrk="1" fontAlgn="auto" hangingPunct="1">
              <a:spcAft>
                <a:spcPts val="0"/>
              </a:spcAft>
              <a:defRPr/>
            </a:pPr>
            <a:r>
              <a:rPr lang="en-US" b="1" dirty="0" smtClean="0">
                <a:solidFill>
                  <a:schemeClr val="tx1"/>
                </a:solidFill>
                <a:latin typeface="Times New Roman" pitchFamily="18" charset="0"/>
                <a:cs typeface="Times New Roman" pitchFamily="18" charset="0"/>
              </a:rPr>
              <a:t>        </a:t>
            </a:r>
            <a:r>
              <a:rPr lang="mn-MN" b="1" dirty="0" smtClean="0">
                <a:solidFill>
                  <a:schemeClr val="tx1"/>
                </a:solidFill>
                <a:latin typeface="Times New Roman" pitchFamily="18" charset="0"/>
                <a:cs typeface="Times New Roman" pitchFamily="18" charset="0"/>
              </a:rPr>
              <a:t>Захирал     Д-р, проф. Ж. ОКТЯБРЬ</a:t>
            </a:r>
            <a:endParaRPr lang="en-US" dirty="0" smtClean="0">
              <a:solidFill>
                <a:schemeClr val="tx1"/>
              </a:solidFill>
              <a:latin typeface="Times New Roman" pitchFamily="18" charset="0"/>
              <a:cs typeface="Times New Roman" pitchFamily="18" charset="0"/>
            </a:endParaRPr>
          </a:p>
          <a:p>
            <a:pPr eaLnBrk="1" fontAlgn="auto" hangingPunct="1">
              <a:spcAft>
                <a:spcPts val="0"/>
              </a:spcAft>
              <a:defRPr/>
            </a:pPr>
            <a:endParaRPr lang="mn-MN" dirty="0" smtClean="0">
              <a:solidFill>
                <a:schemeClr val="tx1"/>
              </a:solidFill>
              <a:latin typeface="Times New Roman" pitchFamily="18" charset="0"/>
              <a:cs typeface="Times New Roman" pitchFamily="18" charset="0"/>
            </a:endParaRPr>
          </a:p>
          <a:p>
            <a:pPr eaLnBrk="1" fontAlgn="auto" hangingPunct="1">
              <a:spcAft>
                <a:spcPts val="0"/>
              </a:spcAft>
              <a:defRPr/>
            </a:pPr>
            <a:r>
              <a:rPr lang="mn-MN" dirty="0" smtClean="0">
                <a:solidFill>
                  <a:schemeClr val="tx1"/>
                </a:solidFill>
                <a:latin typeface="Times New Roman" pitchFamily="18" charset="0"/>
                <a:cs typeface="Times New Roman" pitchFamily="18" charset="0"/>
              </a:rPr>
              <a:t> </a:t>
            </a:r>
            <a:endParaRPr lang="en-US" dirty="0" smtClean="0">
              <a:solidFill>
                <a:schemeClr val="tx1"/>
              </a:solidFill>
              <a:latin typeface="Times New Roman" pitchFamily="18" charset="0"/>
              <a:cs typeface="Times New Roman" pitchFamily="18" charset="0"/>
            </a:endParaRPr>
          </a:p>
          <a:p>
            <a:pPr eaLnBrk="1" fontAlgn="auto" hangingPunct="1">
              <a:spcAft>
                <a:spcPts val="0"/>
              </a:spcAft>
              <a:defRPr/>
            </a:pPr>
            <a:r>
              <a:rPr lang="mn-MN" b="1" dirty="0" smtClean="0">
                <a:solidFill>
                  <a:schemeClr val="tx1"/>
                </a:solidFill>
                <a:latin typeface="Times New Roman" pitchFamily="18" charset="0"/>
                <a:cs typeface="Times New Roman" pitchFamily="18" charset="0"/>
              </a:rPr>
              <a:t>2013 он</a:t>
            </a:r>
            <a:endParaRPr lang="en-US" dirty="0" smtClean="0">
              <a:solidFill>
                <a:schemeClr val="tx1"/>
              </a:solidFill>
              <a:latin typeface="Times New Roman" pitchFamily="18" charset="0"/>
              <a:cs typeface="Times New Roman" pitchFamily="18" charset="0"/>
            </a:endParaRPr>
          </a:p>
          <a:p>
            <a:pPr eaLnBrk="1" fontAlgn="auto" hangingPunct="1">
              <a:spcAft>
                <a:spcPts val="0"/>
              </a:spcAft>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mn-MN" sz="4000" b="1" dirty="0" smtClean="0">
                <a:latin typeface="Times New Roman" pitchFamily="18" charset="0"/>
                <a:cs typeface="Times New Roman" pitchFamily="18" charset="0"/>
              </a:rPr>
              <a:t/>
            </a:r>
            <a:br>
              <a:rPr lang="mn-MN" sz="4000" b="1" dirty="0" smtClean="0">
                <a:latin typeface="Times New Roman" pitchFamily="18" charset="0"/>
                <a:cs typeface="Times New Roman" pitchFamily="18" charset="0"/>
              </a:rPr>
            </a:br>
            <a:r>
              <a:rPr lang="mn-MN" sz="4000" b="1" dirty="0" smtClean="0">
                <a:latin typeface="Times New Roman" pitchFamily="18" charset="0"/>
                <a:cs typeface="Times New Roman" pitchFamily="18" charset="0"/>
              </a:rPr>
              <a:t>МУИС, Худалдааны сургуулийн тухай товч танилцуулга</a:t>
            </a:r>
            <a:r>
              <a:rPr lang="en-US" dirty="0" smtClean="0"/>
              <a:t/>
            </a:r>
            <a:br>
              <a:rPr lang="en-US" dirty="0" smtClean="0"/>
            </a:br>
            <a:endParaRPr lang="en-US" dirty="0"/>
          </a:p>
        </p:txBody>
      </p:sp>
      <p:sp>
        <p:nvSpPr>
          <p:cNvPr id="3" name="Content Placeholder 2"/>
          <p:cNvSpPr>
            <a:spLocks noGrp="1"/>
          </p:cNvSpPr>
          <p:nvPr>
            <p:ph idx="1"/>
          </p:nvPr>
        </p:nvSpPr>
        <p:spPr/>
        <p:txBody>
          <a:bodyPr rtlCol="0">
            <a:normAutofit fontScale="92500"/>
          </a:bodyPr>
          <a:lstStyle/>
          <a:p>
            <a:pPr eaLnBrk="1" fontAlgn="auto" hangingPunct="1">
              <a:spcAft>
                <a:spcPts val="0"/>
              </a:spcAft>
              <a:defRPr/>
            </a:pPr>
            <a:r>
              <a:rPr lang="mn-MN" dirty="0" smtClean="0">
                <a:latin typeface="Times New Roman" pitchFamily="18" charset="0"/>
                <a:cs typeface="Times New Roman" pitchFamily="18" charset="0"/>
              </a:rPr>
              <a:t>1924 онд байгуулагдсан 	</a:t>
            </a:r>
            <a:endParaRPr lang="en-US"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1991 он хүртэл Худалдааны техникум</a:t>
            </a:r>
            <a:endParaRPr lang="en-US"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1991 оноос Зах зээлийн коллеж</a:t>
            </a:r>
            <a:endParaRPr lang="en-US"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1996 оноос Худалдаа, үйлдвэрлэлийн дээд сургууль</a:t>
            </a:r>
            <a:endParaRPr lang="en-US"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2010 оноос МУИС-ийн Худалдаа үйлдвэрлэлийн сургууль</a:t>
            </a:r>
            <a:endParaRPr lang="en-US"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2011 оноос МУИС-ийн Худалдааны сургууль</a:t>
            </a:r>
            <a:endParaRPr lang="en-US"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US" dirty="0" smtClean="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rtlCol="0">
            <a:normAutofit fontScale="90000"/>
          </a:bodyPr>
          <a:lstStyle/>
          <a:p>
            <a:pPr eaLnBrk="1" fontAlgn="auto" hangingPunct="1">
              <a:spcAft>
                <a:spcPts val="0"/>
              </a:spcAft>
              <a:defRPr/>
            </a:pPr>
            <a:r>
              <a:rPr lang="mn-MN" sz="3100" b="1" dirty="0" smtClean="0">
                <a:latin typeface="Times New Roman" pitchFamily="18" charset="0"/>
                <a:cs typeface="Times New Roman" pitchFamily="18" charset="0"/>
              </a:rPr>
              <a:t/>
            </a:r>
            <a:br>
              <a:rPr lang="mn-MN" sz="3100" b="1" dirty="0" smtClean="0">
                <a:latin typeface="Times New Roman" pitchFamily="18" charset="0"/>
                <a:cs typeface="Times New Roman" pitchFamily="18" charset="0"/>
              </a:rPr>
            </a:br>
            <a:r>
              <a:rPr lang="mn-MN" sz="3100" b="1" dirty="0" smtClean="0">
                <a:latin typeface="Times New Roman" pitchFamily="18" charset="0"/>
                <a:cs typeface="Times New Roman" pitchFamily="18" charset="0"/>
              </a:rPr>
              <a:t>Сургуулийн бүтэц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838200"/>
            <a:ext cx="8229600" cy="5287963"/>
          </a:xfrm>
        </p:spPr>
        <p:txBody>
          <a:bodyPr rtlCol="0">
            <a:normAutofit fontScale="85000" lnSpcReduction="10000"/>
          </a:bodyPr>
          <a:lstStyle/>
          <a:p>
            <a:pPr eaLnBrk="1" fontAlgn="auto" hangingPunct="1">
              <a:spcAft>
                <a:spcPts val="0"/>
              </a:spcAft>
              <a:buFont typeface="Arial" pitchFamily="34" charset="0"/>
              <a:buNone/>
              <a:defRPr/>
            </a:pPr>
            <a:r>
              <a:rPr lang="mn-MN" b="1" dirty="0" smtClean="0">
                <a:latin typeface="Times New Roman" pitchFamily="18" charset="0"/>
                <a:cs typeface="Times New Roman" pitchFamily="18" charset="0"/>
              </a:rPr>
              <a:t>1. Тэнхим </a:t>
            </a:r>
            <a:endParaRPr lang="en-US" b="1"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Худалдаа, маркетингийн тэнхим   (Худалдааны менежмент, Реклам зар сурталчилгааны менежмент)</a:t>
            </a:r>
            <a:endParaRPr lang="en-US"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Менежментийн тэнхим (Үйлдвэрлэлийн менежмент, Биз</a:t>
            </a:r>
            <a:r>
              <a:rPr lang="ru-RU" dirty="0" smtClean="0">
                <a:latin typeface="Times New Roman" pitchFamily="18" charset="0"/>
                <a:cs typeface="Times New Roman" pitchFamily="18" charset="0"/>
              </a:rPr>
              <a:t>несийн сэтгэл зүй)</a:t>
            </a:r>
            <a:endParaRPr lang="en-US"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Зочид буудал, зоогийн газрын менежментийн тэнхим </a:t>
            </a:r>
            <a:endParaRPr lang="en-US"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Бизнесийн эрх зүйн тэнхим </a:t>
            </a:r>
            <a:endParaRPr lang="en-US" dirty="0" smtClean="0">
              <a:latin typeface="Times New Roman" pitchFamily="18" charset="0"/>
              <a:cs typeface="Times New Roman" pitchFamily="18" charset="0"/>
            </a:endParaRPr>
          </a:p>
          <a:p>
            <a:pPr eaLnBrk="1" fontAlgn="auto" hangingPunct="1">
              <a:spcAft>
                <a:spcPts val="0"/>
              </a:spcAft>
              <a:defRPr/>
            </a:pPr>
            <a:r>
              <a:rPr lang="mn-MN" dirty="0" smtClean="0">
                <a:latin typeface="Times New Roman" pitchFamily="18" charset="0"/>
                <a:cs typeface="Times New Roman" pitchFamily="18" charset="0"/>
              </a:rPr>
              <a:t>Нягтлан бодох бүртгэл – мэдээлэл зүйн тэнхим </a:t>
            </a:r>
          </a:p>
          <a:p>
            <a:pPr eaLnBrk="1" fontAlgn="auto" hangingPunct="1">
              <a:spcAft>
                <a:spcPts val="0"/>
              </a:spcAft>
              <a:buFont typeface="Arial" pitchFamily="34" charset="0"/>
              <a:buNone/>
              <a:defRPr/>
            </a:pPr>
            <a:r>
              <a:rPr lang="mn-MN" dirty="0" smtClean="0">
                <a:latin typeface="Times New Roman" pitchFamily="18" charset="0"/>
                <a:cs typeface="Times New Roman" pitchFamily="18" charset="0"/>
              </a:rPr>
              <a:t>   ( Нягтлан бодох-хяналт шалгалт,  Нягтлан бодох-мэдээлэл зүй</a:t>
            </a:r>
            <a:r>
              <a:rPr lang="ru-RU"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eaLnBrk="1" fontAlgn="auto" hangingPunct="1">
              <a:spcAft>
                <a:spcPts val="0"/>
              </a:spcAft>
              <a:buFont typeface="Arial" pitchFamily="34" charset="0"/>
              <a:buNone/>
              <a:defRPr/>
            </a:pPr>
            <a:r>
              <a:rPr lang="mn-MN" dirty="0" smtClean="0">
                <a:latin typeface="Times New Roman" pitchFamily="18" charset="0"/>
                <a:cs typeface="Times New Roman" pitchFamily="18" charset="0"/>
              </a:rPr>
              <a:t>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endParaRPr lang="en-US" smtClean="0"/>
          </a:p>
        </p:txBody>
      </p:sp>
      <p:sp>
        <p:nvSpPr>
          <p:cNvPr id="5123" name="Content Placeholder 2"/>
          <p:cNvSpPr>
            <a:spLocks noGrp="1"/>
          </p:cNvSpPr>
          <p:nvPr>
            <p:ph idx="1"/>
          </p:nvPr>
        </p:nvSpPr>
        <p:spPr/>
        <p:txBody>
          <a:bodyPr/>
          <a:lstStyle/>
          <a:p>
            <a:pPr eaLnBrk="1" hangingPunct="1">
              <a:buFont typeface="Arial" pitchFamily="34" charset="0"/>
              <a:buNone/>
            </a:pPr>
            <a:r>
              <a:rPr lang="mn-MN" smtClean="0">
                <a:latin typeface="Times New Roman" pitchFamily="18" charset="0"/>
                <a:cs typeface="Times New Roman" pitchFamily="18" charset="0"/>
              </a:rPr>
              <a:t> 2. Мэргэжлийн Сургалт Үйлдвэрлэлийн Төв </a:t>
            </a:r>
            <a:endParaRPr lang="en-US" smtClean="0">
              <a:latin typeface="Times New Roman" pitchFamily="18" charset="0"/>
              <a:cs typeface="Times New Roman" pitchFamily="18" charset="0"/>
            </a:endParaRPr>
          </a:p>
          <a:p>
            <a:pPr eaLnBrk="1" hangingPunct="1">
              <a:buFont typeface="Arial" pitchFamily="34" charset="0"/>
              <a:buNone/>
            </a:pPr>
            <a:r>
              <a:rPr lang="mn-MN" smtClean="0">
                <a:latin typeface="Times New Roman" pitchFamily="18" charset="0"/>
                <a:cs typeface="Times New Roman" pitchFamily="18" charset="0"/>
              </a:rPr>
              <a:t> 3. Хэвлэх үйлдвэр </a:t>
            </a:r>
            <a:endParaRPr lang="en-US" smtClean="0">
              <a:latin typeface="Times New Roman" pitchFamily="18" charset="0"/>
              <a:cs typeface="Times New Roman" pitchFamily="18" charset="0"/>
            </a:endParaRPr>
          </a:p>
          <a:p>
            <a:pPr eaLnBrk="1" hangingPunct="1">
              <a:buFont typeface="Arial" pitchFamily="34" charset="0"/>
              <a:buNone/>
            </a:pPr>
            <a:r>
              <a:rPr lang="mn-MN" smtClean="0">
                <a:latin typeface="Times New Roman" pitchFamily="18" charset="0"/>
                <a:cs typeface="Times New Roman" pitchFamily="18" charset="0"/>
              </a:rPr>
              <a:t> 4. Оюутны байр </a:t>
            </a:r>
          </a:p>
          <a:p>
            <a:pPr eaLnBrk="1" hangingPunct="1">
              <a:buFont typeface="Arial" pitchFamily="34" charset="0"/>
              <a:buNone/>
            </a:pPr>
            <a:endParaRPr lang="mn-MN" smtClean="0">
              <a:latin typeface="Times New Roman" pitchFamily="18" charset="0"/>
              <a:cs typeface="Times New Roman" pitchFamily="18" charset="0"/>
            </a:endParaRPr>
          </a:p>
          <a:p>
            <a:pPr eaLnBrk="1" hangingPunct="1">
              <a:buFont typeface="Arial" pitchFamily="34" charset="0"/>
              <a:buNone/>
            </a:pPr>
            <a:r>
              <a:rPr lang="mn-MN" smtClean="0">
                <a:latin typeface="Times New Roman" pitchFamily="18" charset="0"/>
                <a:cs typeface="Times New Roman" pitchFamily="18" charset="0"/>
              </a:rPr>
              <a:t>Нийт суралцагчдын тоо 1500</a:t>
            </a:r>
          </a:p>
          <a:p>
            <a:pPr eaLnBrk="1" hangingPunct="1">
              <a:buFont typeface="Arial" pitchFamily="34" charset="0"/>
              <a:buNone/>
            </a:pPr>
            <a:r>
              <a:rPr lang="mn-MN" smtClean="0">
                <a:latin typeface="Times New Roman" pitchFamily="18" charset="0"/>
                <a:cs typeface="Times New Roman" pitchFamily="18" charset="0"/>
              </a:rPr>
              <a:t>Нийт багш нарын тоо 62</a:t>
            </a:r>
            <a:endParaRPr lang="en-US" smtClean="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mn-MN" sz="3600" b="1" smtClean="0">
                <a:latin typeface="Times New Roman" pitchFamily="18" charset="0"/>
                <a:cs typeface="Times New Roman" pitchFamily="18" charset="0"/>
              </a:rPr>
              <a:t>2013-2016 онд Худалдааны Сургуулийг  хөгжүүлэх хөгжлийн хөтөлбөр</a:t>
            </a:r>
            <a:endParaRPr lang="en-US" sz="3600" b="1" smtClean="0"/>
          </a:p>
        </p:txBody>
      </p:sp>
      <p:sp>
        <p:nvSpPr>
          <p:cNvPr id="6147" name="Content Placeholder 2"/>
          <p:cNvSpPr>
            <a:spLocks noGrp="1"/>
          </p:cNvSpPr>
          <p:nvPr>
            <p:ph idx="1"/>
          </p:nvPr>
        </p:nvSpPr>
        <p:spPr/>
        <p:txBody>
          <a:bodyPr/>
          <a:lstStyle/>
          <a:p>
            <a:pPr eaLnBrk="1" hangingPunct="1">
              <a:buFont typeface="Arial" pitchFamily="34" charset="0"/>
              <a:buNone/>
            </a:pPr>
            <a:r>
              <a:rPr lang="mn-MN" smtClean="0">
                <a:latin typeface="Times New Roman" pitchFamily="18" charset="0"/>
                <a:cs typeface="Times New Roman" pitchFamily="18" charset="0"/>
              </a:rPr>
              <a:t>1. МУИС, Худалдааны сургуулийн өнөөгийн      байдалд хийсэн шинжилгээ  </a:t>
            </a:r>
          </a:p>
          <a:p>
            <a:pPr eaLnBrk="1" hangingPunct="1">
              <a:buFont typeface="Arial" pitchFamily="34" charset="0"/>
              <a:buNone/>
            </a:pPr>
            <a:r>
              <a:rPr lang="mn-MN" smtClean="0">
                <a:latin typeface="Times New Roman" pitchFamily="18" charset="0"/>
                <a:cs typeface="Times New Roman" pitchFamily="18" charset="0"/>
              </a:rPr>
              <a:t>2. Гадаадын их сургуулиудын туршлага  </a:t>
            </a:r>
          </a:p>
          <a:p>
            <a:pPr eaLnBrk="1" hangingPunct="1">
              <a:buFont typeface="Arial" pitchFamily="34" charset="0"/>
              <a:buNone/>
            </a:pPr>
            <a:r>
              <a:rPr lang="mn-MN" smtClean="0">
                <a:latin typeface="Times New Roman" pitchFamily="18" charset="0"/>
                <a:cs typeface="Times New Roman" pitchFamily="18" charset="0"/>
              </a:rPr>
              <a:t>3. Худалдааны Сургуулийн  хөгжлийн хөтөлбөр  </a:t>
            </a:r>
            <a:endParaRPr lang="en-US" smtClean="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mn-MN" sz="3200" b="1" smtClean="0">
                <a:latin typeface="Times New Roman" pitchFamily="18" charset="0"/>
                <a:cs typeface="Times New Roman" pitchFamily="18" charset="0"/>
              </a:rPr>
              <a:t>Нэг. Худалдааны Сургуулийн өнөөгийн байдалд хийсэн шинжилгээ  </a:t>
            </a:r>
          </a:p>
        </p:txBody>
      </p:sp>
      <p:sp>
        <p:nvSpPr>
          <p:cNvPr id="7171" name="Content Placeholder 2"/>
          <p:cNvSpPr>
            <a:spLocks noGrp="1"/>
          </p:cNvSpPr>
          <p:nvPr>
            <p:ph idx="1"/>
          </p:nvPr>
        </p:nvSpPr>
        <p:spPr/>
        <p:txBody>
          <a:bodyPr/>
          <a:lstStyle/>
          <a:p>
            <a:pPr eaLnBrk="1" hangingPunct="1">
              <a:buFont typeface="Arial" pitchFamily="34" charset="0"/>
              <a:buNone/>
            </a:pPr>
            <a:r>
              <a:rPr lang="mn-MN" smtClean="0">
                <a:latin typeface="Times New Roman" pitchFamily="18" charset="0"/>
                <a:cs typeface="Times New Roman" pitchFamily="18" charset="0"/>
              </a:rPr>
              <a:t>Худалдааны сургуулийн өнөөгийн байдалд</a:t>
            </a:r>
          </a:p>
          <a:p>
            <a:pPr eaLnBrk="1" hangingPunct="1">
              <a:buFont typeface="Arial" pitchFamily="34" charset="0"/>
              <a:buNone/>
            </a:pPr>
            <a:r>
              <a:rPr lang="mn-MN" smtClean="0">
                <a:latin typeface="Times New Roman" pitchFamily="18" charset="0"/>
                <a:cs typeface="Times New Roman" pitchFamily="18" charset="0"/>
              </a:rPr>
              <a:t>дараахь 3 чиглэлээр шинжилгээ хийсэн.</a:t>
            </a:r>
          </a:p>
          <a:p>
            <a:pPr eaLnBrk="1" hangingPunct="1">
              <a:buFont typeface="Arial" pitchFamily="34" charset="0"/>
              <a:buNone/>
            </a:pPr>
            <a:endParaRPr lang="mn-MN" smtClean="0">
              <a:latin typeface="Times New Roman" pitchFamily="18" charset="0"/>
              <a:cs typeface="Times New Roman" pitchFamily="18" charset="0"/>
            </a:endParaRPr>
          </a:p>
          <a:p>
            <a:pPr eaLnBrk="1" hangingPunct="1">
              <a:buFont typeface="Wingdings" pitchFamily="2" charset="2"/>
              <a:buChar char="v"/>
            </a:pPr>
            <a:r>
              <a:rPr lang="mn-MN" smtClean="0">
                <a:latin typeface="Times New Roman" pitchFamily="18" charset="0"/>
                <a:cs typeface="Times New Roman" pitchFamily="18" charset="0"/>
              </a:rPr>
              <a:t>  Баклавр, магистрын сургалт</a:t>
            </a:r>
          </a:p>
          <a:p>
            <a:pPr eaLnBrk="1" hangingPunct="1">
              <a:buFont typeface="Wingdings" pitchFamily="2" charset="2"/>
              <a:buChar char="v"/>
            </a:pPr>
            <a:r>
              <a:rPr lang="mn-MN" smtClean="0">
                <a:latin typeface="Times New Roman" pitchFamily="18" charset="0"/>
                <a:cs typeface="Times New Roman" pitchFamily="18" charset="0"/>
              </a:rPr>
              <a:t>  Эрдэм шинжилгээ, судалгаа, инноваци, </a:t>
            </a:r>
          </a:p>
          <a:p>
            <a:pPr eaLnBrk="1" hangingPunct="1">
              <a:buFont typeface="Arial" pitchFamily="34" charset="0"/>
              <a:buNone/>
            </a:pPr>
            <a:r>
              <a:rPr lang="mn-MN" smtClean="0">
                <a:latin typeface="Times New Roman" pitchFamily="18" charset="0"/>
                <a:cs typeface="Times New Roman" pitchFamily="18" charset="0"/>
              </a:rPr>
              <a:t>      технологи дамжуулалт </a:t>
            </a:r>
          </a:p>
          <a:p>
            <a:pPr eaLnBrk="1" hangingPunct="1">
              <a:buFont typeface="Wingdings" pitchFamily="2" charset="2"/>
              <a:buChar char="v"/>
            </a:pPr>
            <a:r>
              <a:rPr lang="mn-MN" smtClean="0">
                <a:latin typeface="Times New Roman" pitchFamily="18" charset="0"/>
                <a:cs typeface="Times New Roman" pitchFamily="18" charset="0"/>
              </a:rPr>
              <a:t> Гадаад дотоод харилцаа, хамтын ажиллагаа</a:t>
            </a:r>
          </a:p>
          <a:p>
            <a:pPr eaLnBrk="1" hangingPunct="1">
              <a:buFont typeface="Arial" pitchFamily="34" charset="0"/>
              <a:buNone/>
            </a:pPr>
            <a:endParaRPr lang="en-US" smtClean="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rtlCol="0">
            <a:normAutofit fontScale="90000"/>
          </a:bodyPr>
          <a:lstStyle/>
          <a:p>
            <a:pPr algn="l" eaLnBrk="1" fontAlgn="auto" hangingPunct="1">
              <a:spcAft>
                <a:spcPts val="0"/>
              </a:spcAft>
              <a:defRPr/>
            </a:pPr>
            <a:r>
              <a:rPr lang="mn-MN" sz="2700" b="1" dirty="0" smtClean="0">
                <a:latin typeface="Times New Roman" pitchFamily="18" charset="0"/>
                <a:cs typeface="Times New Roman" pitchFamily="18" charset="0"/>
              </a:rPr>
              <a:t/>
            </a:r>
            <a:br>
              <a:rPr lang="mn-MN" sz="2700" b="1" dirty="0" smtClean="0">
                <a:latin typeface="Times New Roman" pitchFamily="18" charset="0"/>
                <a:cs typeface="Times New Roman" pitchFamily="18" charset="0"/>
              </a:rPr>
            </a:br>
            <a:r>
              <a:rPr lang="mn-MN" sz="2700" b="1" dirty="0" smtClean="0">
                <a:latin typeface="Times New Roman" pitchFamily="18" charset="0"/>
                <a:cs typeface="Times New Roman" pitchFamily="18" charset="0"/>
              </a:rPr>
              <a:t/>
            </a:r>
            <a:br>
              <a:rPr lang="mn-MN" sz="2700" b="1" dirty="0" smtClean="0">
                <a:latin typeface="Times New Roman" pitchFamily="18" charset="0"/>
                <a:cs typeface="Times New Roman" pitchFamily="18" charset="0"/>
              </a:rPr>
            </a:br>
            <a:r>
              <a:rPr lang="mn-MN" sz="2700" b="1" dirty="0" smtClean="0">
                <a:latin typeface="Times New Roman" pitchFamily="18" charset="0"/>
                <a:cs typeface="Times New Roman" pitchFamily="18" charset="0"/>
              </a:rPr>
              <a:t>Бакалавр, магистрын  сургалтын  үйл ажиллагаанд дараахь шалгуур үзүүлэлтийн дагуу шинжилгээ хийсэн.</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endParaRPr lang="en-US" dirty="0"/>
          </a:p>
        </p:txBody>
      </p:sp>
      <p:sp>
        <p:nvSpPr>
          <p:cNvPr id="8195" name="Content Placeholder 2"/>
          <p:cNvSpPr>
            <a:spLocks noGrp="1"/>
          </p:cNvSpPr>
          <p:nvPr>
            <p:ph idx="1"/>
          </p:nvPr>
        </p:nvSpPr>
        <p:spPr/>
        <p:txBody>
          <a:bodyPr/>
          <a:lstStyle/>
          <a:p>
            <a:pPr eaLnBrk="1" hangingPunct="1"/>
            <a:r>
              <a:rPr lang="mn-MN" sz="2400" smtClean="0">
                <a:latin typeface="Times New Roman" pitchFamily="18" charset="0"/>
                <a:cs typeface="Times New Roman" pitchFamily="18" charset="0"/>
              </a:rPr>
              <a:t>Бакалавр, магистрын сургалтын хөтөлбөрөөр элсэн  суралцагч, төгсөгчдийн тоо, сурлагын чанар</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Тэтгэлгийн төрөл, тоо хэмжээ  </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Магадлан итгэмжлэгдсэн хөтөлбөрийн тоо </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Профессорын баг, профессорын гүйцэтгэж байгаа эрдэм шинжилгээ, судалгааны ажилд оролцогч магистрантын  тоо </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Сургалт судалгааны үйл ажиллагаанд  нийцсэн сургалтын орчин ба техник хэрэгсэл  </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Багшлах бүрэлдэхүүн  </a:t>
            </a:r>
            <a:endParaRPr lang="en-US" sz="2000" smtClean="0">
              <a:latin typeface="Times New Roman" pitchFamily="18" charset="0"/>
              <a:cs typeface="Times New Roman" pitchFamily="18" charset="0"/>
            </a:endParaRPr>
          </a:p>
          <a:p>
            <a:pPr eaLnBrk="1" hangingPunct="1"/>
            <a:endParaRPr lang="en-US" smtClean="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rtlCol="0">
            <a:normAutofit fontScale="90000"/>
          </a:bodyPr>
          <a:lstStyle/>
          <a:p>
            <a:pPr algn="l" eaLnBrk="1" fontAlgn="auto" hangingPunct="1">
              <a:spcAft>
                <a:spcPts val="0"/>
              </a:spcAft>
              <a:defRPr/>
            </a:pPr>
            <a:r>
              <a:rPr lang="mn-MN" sz="2700" b="1" dirty="0" smtClean="0">
                <a:latin typeface="Times New Roman" pitchFamily="18" charset="0"/>
                <a:cs typeface="Times New Roman" pitchFamily="18" charset="0"/>
              </a:rPr>
              <a:t/>
            </a:r>
            <a:br>
              <a:rPr lang="mn-MN" sz="2700" b="1" dirty="0" smtClean="0">
                <a:latin typeface="Times New Roman" pitchFamily="18" charset="0"/>
                <a:cs typeface="Times New Roman" pitchFamily="18" charset="0"/>
              </a:rPr>
            </a:br>
            <a:r>
              <a:rPr lang="mn-MN" sz="2700" b="1" dirty="0" smtClean="0">
                <a:latin typeface="Times New Roman" pitchFamily="18" charset="0"/>
                <a:cs typeface="Times New Roman" pitchFamily="18" charset="0"/>
              </a:rPr>
              <a:t>Эрдэм шинжилгээ, судалгаа, инноваци, технологи дамжуулалтын үйл ажиллагаанд  дараахь шалгуур үзүүлэлтийн дагуу шинжилгээ хийсэн. </a:t>
            </a:r>
            <a:r>
              <a:rPr lang="mn-MN" b="1" dirty="0" smtClean="0">
                <a:latin typeface="Times New Roman" pitchFamily="18" charset="0"/>
                <a:cs typeface="Times New Roman" pitchFamily="18" charset="0"/>
              </a:rPr>
              <a:t/>
            </a:r>
            <a:br>
              <a:rPr lang="mn-MN" b="1" dirty="0" smtClean="0">
                <a:latin typeface="Times New Roman" pitchFamily="18" charset="0"/>
                <a:cs typeface="Times New Roman" pitchFamily="18" charset="0"/>
              </a:rPr>
            </a:br>
            <a:endParaRPr lang="en-US" dirty="0"/>
          </a:p>
        </p:txBody>
      </p:sp>
      <p:sp>
        <p:nvSpPr>
          <p:cNvPr id="9219" name="Content Placeholder 2"/>
          <p:cNvSpPr>
            <a:spLocks noGrp="1"/>
          </p:cNvSpPr>
          <p:nvPr>
            <p:ph idx="1"/>
          </p:nvPr>
        </p:nvSpPr>
        <p:spPr/>
        <p:txBody>
          <a:bodyPr/>
          <a:lstStyle/>
          <a:p>
            <a:pPr eaLnBrk="1" hangingPunct="1"/>
            <a:r>
              <a:rPr lang="mn-MN" sz="2400" smtClean="0">
                <a:latin typeface="Times New Roman" pitchFamily="18" charset="0"/>
                <a:cs typeface="Times New Roman" pitchFamily="18" charset="0"/>
              </a:rPr>
              <a:t>ХС-ийн эрдэм шинжилгээ, инноваци, технологи дамжуулалтын  нэгдсэн үзүүлэлт  </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Эрдэм шинжилгээ, инноваци, технологи дамжуулалтын үйл ажиллагаанд оролцогч  магистрант оюутны тоо, бүтээлийн тоо, чанар  </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Багш нарын Б цагийн гүйцэтгэлийн талаархи сэтгэл ханамжийн байдал  </a:t>
            </a:r>
            <a:endParaRPr lang="en-US" sz="2400" smtClean="0">
              <a:latin typeface="Times New Roman" pitchFamily="18" charset="0"/>
              <a:cs typeface="Times New Roman" pitchFamily="18" charset="0"/>
            </a:endParaRPr>
          </a:p>
          <a:p>
            <a:pPr eaLnBrk="1" hangingPunct="1"/>
            <a:endParaRPr lang="en-US" sz="2400" smtClean="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304800"/>
            <a:ext cx="8229600" cy="868363"/>
          </a:xfrm>
        </p:spPr>
        <p:txBody>
          <a:bodyPr/>
          <a:lstStyle/>
          <a:p>
            <a:pPr algn="l" eaLnBrk="1" hangingPunct="1">
              <a:buFont typeface="Wingdings" pitchFamily="2" charset="2"/>
              <a:buChar char="q"/>
            </a:pPr>
            <a:r>
              <a:rPr lang="mn-MN" sz="2400" b="1" smtClean="0">
                <a:latin typeface="Times New Roman" pitchFamily="18" charset="0"/>
                <a:cs typeface="Times New Roman" pitchFamily="18" charset="0"/>
              </a:rPr>
              <a:t/>
            </a:r>
            <a:br>
              <a:rPr lang="mn-MN" sz="2400" b="1" smtClean="0">
                <a:latin typeface="Times New Roman" pitchFamily="18" charset="0"/>
                <a:cs typeface="Times New Roman" pitchFamily="18" charset="0"/>
              </a:rPr>
            </a:br>
            <a:r>
              <a:rPr lang="mn-MN" sz="2400" b="1" smtClean="0">
                <a:latin typeface="Times New Roman" pitchFamily="18" charset="0"/>
                <a:cs typeface="Times New Roman" pitchFamily="18" charset="0"/>
              </a:rPr>
              <a:t/>
            </a:r>
            <a:br>
              <a:rPr lang="mn-MN" sz="2400" b="1" smtClean="0">
                <a:latin typeface="Times New Roman" pitchFamily="18" charset="0"/>
                <a:cs typeface="Times New Roman" pitchFamily="18" charset="0"/>
              </a:rPr>
            </a:br>
            <a:r>
              <a:rPr lang="mn-MN" sz="2400" b="1" smtClean="0">
                <a:latin typeface="Times New Roman" pitchFamily="18" charset="0"/>
                <a:cs typeface="Times New Roman" pitchFamily="18" charset="0"/>
              </a:rPr>
              <a:t>Гадаад дотоод харилцаа, хамтын ажиллагаанд  дараахь шалгуур үзүүлэлтийн дагуу шинжилгээ хийсэн. </a:t>
            </a:r>
            <a:r>
              <a:rPr lang="en-US" sz="2400" b="1" smtClean="0"/>
              <a:t/>
            </a:r>
            <a:br>
              <a:rPr lang="en-US" sz="2400" b="1" smtClean="0"/>
            </a:br>
            <a:endParaRPr lang="en-US" smtClean="0"/>
          </a:p>
        </p:txBody>
      </p:sp>
      <p:sp>
        <p:nvSpPr>
          <p:cNvPr id="10243" name="Content Placeholder 2"/>
          <p:cNvSpPr>
            <a:spLocks noGrp="1"/>
          </p:cNvSpPr>
          <p:nvPr>
            <p:ph idx="1"/>
          </p:nvPr>
        </p:nvSpPr>
        <p:spPr>
          <a:xfrm>
            <a:off x="457200" y="1447800"/>
            <a:ext cx="8229600" cy="4678363"/>
          </a:xfrm>
        </p:spPr>
        <p:txBody>
          <a:bodyPr/>
          <a:lstStyle/>
          <a:p>
            <a:pPr eaLnBrk="1" hangingPunct="1"/>
            <a:r>
              <a:rPr lang="mn-MN" sz="2400" smtClean="0">
                <a:latin typeface="Times New Roman" pitchFamily="18" charset="0"/>
                <a:cs typeface="Times New Roman" pitchFamily="18" charset="0"/>
              </a:rPr>
              <a:t>Гадаадын хэдэн  их, дээд сургуультай ямар чиглэл хүрээнд хамтран ажилладаг вэ? </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Хамтын ажиллагааны гэрээний үр дүн </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Хамтарсан төсөл, хөтөлбөр</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Гадаад, дотоодын  хэдэн аж үйлдвэр, пүүс компанитай  ямар чиглэл хүрээнд  хамтран ажилладаг вэ?</a:t>
            </a:r>
            <a:endParaRPr lang="en-US"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Гадаад дотоод хамтын ажиллагааг хөгжүүлэх замаар сургалт, эрдэм шинжилгээний хамтын ажиллагаанд  дэвшил гарсан эсэх</a:t>
            </a:r>
            <a:endParaRPr lang="en-US" sz="2400" smtClean="0">
              <a:latin typeface="Times New Roman" pitchFamily="18" charset="0"/>
              <a:cs typeface="Times New Roman" pitchFamily="18" charset="0"/>
            </a:endParaRPr>
          </a:p>
          <a:p>
            <a:pPr eaLnBrk="1" hangingPunct="1">
              <a:buFont typeface="Wingdings" pitchFamily="2" charset="2"/>
              <a:buChar char="q"/>
            </a:pPr>
            <a:endParaRPr lang="en-US" sz="200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46038"/>
          </a:xfrm>
        </p:spPr>
        <p:txBody>
          <a:bodyPr rtlCol="0">
            <a:normAutofit fontScale="90000"/>
          </a:bodyPr>
          <a:lstStyle/>
          <a:p>
            <a:pPr eaLnBrk="1" fontAlgn="auto" hangingPunct="1">
              <a:spcAft>
                <a:spcPts val="0"/>
              </a:spcAft>
              <a:defRPr/>
            </a:pPr>
            <a:r>
              <a:rPr lang="mn-MN" dirty="0" smtClean="0"/>
              <a:t/>
            </a:r>
            <a:br>
              <a:rPr lang="mn-MN" dirty="0" smtClean="0"/>
            </a:br>
            <a:r>
              <a:rPr lang="mn-MN" dirty="0" smtClean="0"/>
              <a:t/>
            </a:r>
            <a:br>
              <a:rPr lang="mn-MN" dirty="0" smtClean="0"/>
            </a:br>
            <a:r>
              <a:rPr lang="mn-MN" sz="3600" b="1" dirty="0" smtClean="0">
                <a:latin typeface="Times New Roman" pitchFamily="18" charset="0"/>
                <a:cs typeface="Times New Roman" pitchFamily="18" charset="0"/>
              </a:rPr>
              <a:t>Өнөөгийн байдалд хийсэн </a:t>
            </a:r>
            <a:br>
              <a:rPr lang="mn-MN" sz="3600" b="1" dirty="0" smtClean="0">
                <a:latin typeface="Times New Roman" pitchFamily="18" charset="0"/>
                <a:cs typeface="Times New Roman" pitchFamily="18" charset="0"/>
              </a:rPr>
            </a:br>
            <a:r>
              <a:rPr lang="mn-MN" sz="3600" b="1" dirty="0" smtClean="0">
                <a:latin typeface="Times New Roman" pitchFamily="18" charset="0"/>
                <a:cs typeface="Times New Roman" pitchFamily="18" charset="0"/>
              </a:rPr>
              <a:t>шинжилгээний үр дүн </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678363"/>
          </a:xfrm>
        </p:spPr>
        <p:txBody>
          <a:bodyPr rtlCol="0">
            <a:normAutofit fontScale="77500" lnSpcReduction="20000"/>
          </a:bodyPr>
          <a:lstStyle/>
          <a:p>
            <a:pPr algn="just" eaLnBrk="1" fontAlgn="auto" hangingPunct="1">
              <a:spcAft>
                <a:spcPts val="0"/>
              </a:spcAft>
              <a:defRPr/>
            </a:pPr>
            <a:r>
              <a:rPr lang="mn-MN" b="1" dirty="0" smtClean="0">
                <a:latin typeface="Times New Roman" pitchFamily="18" charset="0"/>
                <a:cs typeface="Times New Roman" pitchFamily="18" charset="0"/>
              </a:rPr>
              <a:t>С</a:t>
            </a:r>
            <a:r>
              <a:rPr lang="mn-MN" dirty="0" smtClean="0">
                <a:latin typeface="Times New Roman" pitchFamily="18" charset="0"/>
                <a:cs typeface="Times New Roman" pitchFamily="18" charset="0"/>
              </a:rPr>
              <a:t>ургалт - судалгааны ажлын уялдаа холбоог сайжруулах механизм бүрэн бүрдэж чадаагүй, сургалтын орчин нөхцөл шаардлагын хэмжээнд хүрэхгүй, эрдэм шинжилгээ, инноваци, технологи дамжуулалтын үйл ажиллагаа нь  тогтворжоогүй, гадаад дотоод харилцаа, хамтын ажиллагааны үр өгөөж  төдийлөн сайн биш байна.     </a:t>
            </a:r>
          </a:p>
          <a:p>
            <a:pPr algn="just" eaLnBrk="1" fontAlgn="auto" hangingPunct="1">
              <a:spcAft>
                <a:spcPts val="0"/>
              </a:spcAft>
              <a:defRPr/>
            </a:pPr>
            <a:r>
              <a:rPr lang="mn-MN" dirty="0" smtClean="0">
                <a:latin typeface="Times New Roman" pitchFamily="18" charset="0"/>
                <a:cs typeface="Times New Roman" pitchFamily="18" charset="0"/>
              </a:rPr>
              <a:t>Энэхүү </a:t>
            </a:r>
            <a:r>
              <a:rPr lang="mn-MN" dirty="0">
                <a:latin typeface="Times New Roman" pitchFamily="18" charset="0"/>
                <a:cs typeface="Times New Roman" pitchFamily="18" charset="0"/>
              </a:rPr>
              <a:t>нөхцөл байдал </a:t>
            </a:r>
            <a:r>
              <a:rPr lang="mn-MN" dirty="0" smtClean="0">
                <a:latin typeface="Times New Roman" pitchFamily="18" charset="0"/>
                <a:cs typeface="Times New Roman" pitchFamily="18" charset="0"/>
              </a:rPr>
              <a:t>нь сургуулийн өрсөлдөх чадварыг бууруулж, бие даан хөгжих боломжийг </a:t>
            </a:r>
            <a:r>
              <a:rPr lang="mn-MN" dirty="0">
                <a:latin typeface="Times New Roman" pitchFamily="18" charset="0"/>
                <a:cs typeface="Times New Roman" pitchFamily="18" charset="0"/>
              </a:rPr>
              <a:t>хааж  байна.  </a:t>
            </a:r>
            <a:endParaRPr lang="mn-MN" dirty="0" smtClean="0">
              <a:latin typeface="Times New Roman" pitchFamily="18" charset="0"/>
              <a:cs typeface="Times New Roman" pitchFamily="18" charset="0"/>
            </a:endParaRPr>
          </a:p>
          <a:p>
            <a:pPr algn="just" eaLnBrk="1" fontAlgn="auto" hangingPunct="1">
              <a:spcAft>
                <a:spcPts val="0"/>
              </a:spcAft>
              <a:defRPr/>
            </a:pPr>
            <a:r>
              <a:rPr lang="mn-MN" dirty="0" smtClean="0">
                <a:latin typeface="Times New Roman" pitchFamily="18" charset="0"/>
                <a:cs typeface="Times New Roman" pitchFamily="18" charset="0"/>
              </a:rPr>
              <a:t>Иймээс </a:t>
            </a:r>
            <a:r>
              <a:rPr lang="mn-MN" dirty="0">
                <a:latin typeface="Times New Roman" pitchFamily="18" charset="0"/>
                <a:cs typeface="Times New Roman" pitchFamily="18" charset="0"/>
              </a:rPr>
              <a:t>бидэнд  байгаа боломж, давуу тал  дээрээ </a:t>
            </a:r>
            <a:r>
              <a:rPr lang="mn-MN" dirty="0" smtClean="0">
                <a:latin typeface="Times New Roman" pitchFamily="18" charset="0"/>
                <a:cs typeface="Times New Roman" pitchFamily="18" charset="0"/>
              </a:rPr>
              <a:t>тулгуурлан </a:t>
            </a:r>
            <a:r>
              <a:rPr lang="mn-MN" dirty="0">
                <a:latin typeface="Times New Roman" pitchFamily="18" charset="0"/>
                <a:cs typeface="Times New Roman" pitchFamily="18" charset="0"/>
              </a:rPr>
              <a:t>9 стартегийн / давхардсан тоогоор / </a:t>
            </a:r>
            <a:r>
              <a:rPr lang="mn-MN" dirty="0" smtClean="0">
                <a:latin typeface="Times New Roman" pitchFamily="18" charset="0"/>
                <a:cs typeface="Times New Roman" pitchFamily="18" charset="0"/>
              </a:rPr>
              <a:t>хүрээнд, </a:t>
            </a:r>
            <a:r>
              <a:rPr lang="mn-MN" dirty="0">
                <a:latin typeface="Times New Roman" pitchFamily="18" charset="0"/>
                <a:cs typeface="Times New Roman" pitchFamily="18" charset="0"/>
              </a:rPr>
              <a:t>14 бодлого, үйл </a:t>
            </a:r>
            <a:r>
              <a:rPr lang="mn-MN" dirty="0" smtClean="0">
                <a:latin typeface="Times New Roman" pitchFamily="18" charset="0"/>
                <a:cs typeface="Times New Roman" pitchFamily="18" charset="0"/>
              </a:rPr>
              <a:t>ажиллагааг хэрэгжүүлэх шаардлагатай байна.   </a:t>
            </a: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rtlCol="0">
            <a:normAutofit fontScale="90000"/>
          </a:bodyPr>
          <a:lstStyle/>
          <a:p>
            <a:pPr eaLnBrk="1" fontAlgn="auto" hangingPunct="1">
              <a:spcAft>
                <a:spcPts val="0"/>
              </a:spcAft>
              <a:defRPr/>
            </a:pPr>
            <a:endParaRPr lang="en-US" dirty="0"/>
          </a:p>
        </p:txBody>
      </p:sp>
      <p:graphicFrame>
        <p:nvGraphicFramePr>
          <p:cNvPr id="12352" name="Group 64"/>
          <p:cNvGraphicFramePr>
            <a:graphicFrameLocks noGrp="1"/>
          </p:cNvGraphicFramePr>
          <p:nvPr>
            <p:ph idx="1"/>
          </p:nvPr>
        </p:nvGraphicFramePr>
        <p:xfrm>
          <a:off x="152400" y="533400"/>
          <a:ext cx="8839200" cy="6470657"/>
        </p:xfrm>
        <a:graphic>
          <a:graphicData uri="http://schemas.openxmlformats.org/drawingml/2006/table">
            <a:tbl>
              <a:tblPr/>
              <a:tblGrid>
                <a:gridCol w="304800"/>
                <a:gridCol w="1371600"/>
                <a:gridCol w="2057400"/>
                <a:gridCol w="5105400"/>
              </a:tblGrid>
              <a:tr h="70008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1" i="0" u="none" strike="noStrike" cap="none" normalizeH="0" baseline="0" smtClean="0">
                          <a:ln>
                            <a:noFill/>
                          </a:ln>
                          <a:solidFill>
                            <a:srgbClr val="FFFFFF"/>
                          </a:solidFill>
                          <a:effectLst/>
                          <a:latin typeface="Times New Roman" pitchFamily="18" charset="0"/>
                          <a:ea typeface="Malgun Gothic" pitchFamily="34" charset="-127"/>
                          <a:cs typeface="Times New Roman" pitchFamily="18" charset="0"/>
                        </a:rPr>
                        <a:t>№</a:t>
                      </a:r>
                      <a:endParaRPr kumimoji="0" lang="en-US" sz="1100" b="1" i="0" u="none" strike="noStrike" cap="none" normalizeH="0" baseline="0" smtClean="0">
                        <a:ln>
                          <a:noFill/>
                        </a:ln>
                        <a:solidFill>
                          <a:srgbClr val="FFFFFF"/>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1" i="0" u="none" strike="noStrike" cap="none" normalizeH="0" baseline="0" smtClean="0">
                          <a:ln>
                            <a:noFill/>
                          </a:ln>
                          <a:solidFill>
                            <a:srgbClr val="FFFFFF"/>
                          </a:solidFill>
                          <a:effectLst/>
                          <a:latin typeface="Times New Roman" pitchFamily="18" charset="0"/>
                          <a:ea typeface="Malgun Gothic" pitchFamily="34" charset="-127"/>
                          <a:cs typeface="Times New Roman" pitchFamily="18" charset="0"/>
                        </a:rPr>
                        <a:t>Үйл  ажиллагааны чиглэл</a:t>
                      </a:r>
                      <a:endParaRPr kumimoji="0" lang="en-US" sz="1100" b="1" i="0" u="none" strike="noStrike" cap="none" normalizeH="0" baseline="0" smtClean="0">
                        <a:ln>
                          <a:noFill/>
                        </a:ln>
                        <a:solidFill>
                          <a:srgbClr val="FFFFFF"/>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1" i="0" u="none" strike="noStrike" cap="none" normalizeH="0" baseline="0" smtClean="0">
                          <a:ln>
                            <a:noFill/>
                          </a:ln>
                          <a:solidFill>
                            <a:srgbClr val="FFFFFF"/>
                          </a:solidFill>
                          <a:effectLst/>
                          <a:latin typeface="Times New Roman" pitchFamily="18" charset="0"/>
                          <a:ea typeface="Malgun Gothic" pitchFamily="34" charset="-127"/>
                          <a:cs typeface="Times New Roman" pitchFamily="18" charset="0"/>
                        </a:rPr>
                        <a:t>Хэрэгжүүлэх</a:t>
                      </a:r>
                      <a:endParaRPr kumimoji="0" lang="en-US" sz="1100" b="1" i="0" u="none" strike="noStrike" cap="none" normalizeH="0" baseline="0" smtClean="0">
                        <a:ln>
                          <a:noFill/>
                        </a:ln>
                        <a:solidFill>
                          <a:srgbClr val="FFFFFF"/>
                        </a:solidFill>
                        <a:effectLst/>
                        <a:latin typeface="Calibri" pitchFamily="34"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1" i="0" u="none" strike="noStrike" cap="none" normalizeH="0" baseline="0" smtClean="0">
                          <a:ln>
                            <a:noFill/>
                          </a:ln>
                          <a:solidFill>
                            <a:srgbClr val="FFFFFF"/>
                          </a:solidFill>
                          <a:effectLst/>
                          <a:latin typeface="Times New Roman" pitchFamily="18" charset="0"/>
                          <a:ea typeface="Malgun Gothic" pitchFamily="34" charset="-127"/>
                          <a:cs typeface="Times New Roman" pitchFamily="18" charset="0"/>
                        </a:rPr>
                        <a:t> стратегийн төрөл</a:t>
                      </a:r>
                      <a:endParaRPr kumimoji="0" lang="en-US" sz="1100" b="1" i="0" u="none" strike="noStrike" cap="none" normalizeH="0" baseline="0" smtClean="0">
                        <a:ln>
                          <a:noFill/>
                        </a:ln>
                        <a:solidFill>
                          <a:srgbClr val="FFFFFF"/>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1100" b="1" i="0" u="none" strike="noStrike" cap="none" normalizeH="0" baseline="0" smtClean="0">
                        <a:ln>
                          <a:noFill/>
                        </a:ln>
                        <a:solidFill>
                          <a:srgbClr val="FFFFFF"/>
                        </a:solidFill>
                        <a:effectLst/>
                        <a:latin typeface="Calibri" pitchFamily="34"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1" i="0" u="none" strike="noStrike" cap="none" normalizeH="0" baseline="0" smtClean="0">
                          <a:ln>
                            <a:noFill/>
                          </a:ln>
                          <a:solidFill>
                            <a:srgbClr val="FFFFFF"/>
                          </a:solidFill>
                          <a:effectLst/>
                          <a:latin typeface="Times New Roman" pitchFamily="18" charset="0"/>
                          <a:ea typeface="Malgun Gothic" pitchFamily="34" charset="-127"/>
                          <a:cs typeface="Times New Roman" pitchFamily="18" charset="0"/>
                        </a:rPr>
                        <a:t>Стратегийн бодлого,үйл ажиллагааны чиглэл</a:t>
                      </a:r>
                      <a:endParaRPr kumimoji="0" lang="en-US" sz="1100" b="1" i="0" u="none" strike="noStrike" cap="none" normalizeH="0" baseline="0" smtClean="0">
                        <a:ln>
                          <a:noFill/>
                        </a:ln>
                        <a:solidFill>
                          <a:srgbClr val="FFFFFF"/>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27038">
                <a:tc rowSpan="6">
                  <a:txBody>
                    <a:bodyPr/>
                    <a:lstStyle/>
                    <a:p>
                      <a:pPr marL="0" marR="0" lvl="0" indent="0" algn="just"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1</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rowSpan="6">
                  <a:txBody>
                    <a:bodyPr/>
                    <a:lstStyle/>
                    <a:p>
                      <a:pPr marL="0" marR="0" lvl="0" indent="0" algn="just"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Сургалт</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rowSpan="2">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a:t>
                      </a:r>
                      <a:r>
                        <a:rPr kumimoji="0" lang="mn-MN" sz="1200" b="1"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Хамгаалах стратеги</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Сургалтын үйл ажиллагаанд сөргөөр нөлөөлж буй хүчин  зүйлсийг  багасгах ажлыг зохион байгуулах </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5241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1" i="1" u="sng"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Бизнесийн байгууллагатай хамтрах ажиллах </a:t>
                      </a:r>
                      <a:endParaRPr kumimoji="0" lang="en-US" sz="1100" b="0" i="1" u="sng"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54000">
                <a:tc vMerge="1">
                  <a:txBody>
                    <a:bodyPr/>
                    <a:lstStyle/>
                    <a:p>
                      <a:endParaRPr lang="en-US"/>
                    </a:p>
                  </a:txBody>
                  <a:tcPr/>
                </a:tc>
                <a:tc vMerge="1">
                  <a:txBody>
                    <a:bodyPr/>
                    <a:lstStyle/>
                    <a:p>
                      <a:endParaRPr lang="en-US"/>
                    </a:p>
                  </a:txBody>
                  <a:tcPr/>
                </a:tc>
                <a:tc row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Тогтворжилтын  стратеги</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Элсэгчдийн тоог нэмэгдүүлэх ажлыг зохион байгуулах</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2703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Гадаад дотоод их сургуулиудтай хамтарсан мөн мэргэжил, салбар дундын хөтөлбөр хэрэгжүүлэх ажлыг зохион байгуулах / Оюутан солилцоо /</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27038">
                <a:tc vMerge="1">
                  <a:txBody>
                    <a:bodyPr/>
                    <a:lstStyle/>
                    <a:p>
                      <a:endParaRPr lang="en-US"/>
                    </a:p>
                  </a:txBody>
                  <a:tcPr/>
                </a:tc>
                <a:tc vMerge="1">
                  <a:txBody>
                    <a:bodyPr/>
                    <a:lstStyle/>
                    <a:p>
                      <a:endParaRPr lang="en-US"/>
                    </a:p>
                  </a:txBody>
                  <a:tcPr/>
                </a:tc>
                <a:tc row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Идэвхитэй стратеги</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Төр засгаас хэрэгжүүлж байгаа магистр, докторын сургалт- судалгааны ажлыг хослон явуулахад чиглэсэн төсөл хөтөлбөрүүдэд хамрагдах</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6511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Хөдөлмөрийн зах зээлд эрэлт хэрэгцээтэй байгаа шинэ хөтөлбөрийг нээх</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66725">
                <a:tc rowSpan="5">
                  <a:txBody>
                    <a:bodyPr/>
                    <a:lstStyle/>
                    <a:p>
                      <a:pPr marL="0" marR="0" lvl="0" indent="0" algn="just"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2</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rowSpan="5">
                  <a:txBody>
                    <a:bodyPr/>
                    <a:lstStyle/>
                    <a:p>
                      <a:pPr marL="0" marR="0" lvl="0" indent="0" algn="just"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Эрдэм шинжилгээ, инноваци,</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технологи дамжуулалт</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Хамгаалах стратеги</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Б цагийн гүйцэтгэлд сөргөөр нөлөөлж буй хүчин зүйлсийн нөлөөллийг багасгах ажлыг зохион байгуулах</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93688">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a:t>
                      </a:r>
                      <a:r>
                        <a:rPr kumimoji="0" lang="mn-MN" sz="1200" b="1"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Чиглэсэн стратеги</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1" i="1" u="sng"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Бизнесийн байгууллагатай хамтран ажиллах                                                                                                                                                                                                                                                                                                                                                                                                                                                                                                                                           </a:t>
                      </a:r>
                      <a:endParaRPr kumimoji="0" lang="en-US" sz="1100" b="0" i="1" u="sng"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27038">
                <a:tc vMerge="1">
                  <a:txBody>
                    <a:bodyPr/>
                    <a:lstStyle/>
                    <a:p>
                      <a:endParaRPr lang="en-US"/>
                    </a:p>
                  </a:txBody>
                  <a:tcPr/>
                </a:tc>
                <a:tc vMerge="1">
                  <a:txBody>
                    <a:bodyPr/>
                    <a:lstStyle/>
                    <a:p>
                      <a:endParaRPr lang="en-US"/>
                    </a:p>
                  </a:txBody>
                  <a:tcPr/>
                </a:tc>
                <a:tc rowSpan="3">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Идэвхитэй стратеги</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Улсын болон МУИС-ийн санхүүжилтээр эрдэм шинижлгээ, судалгаа, төсөл хөтөлбөрийг хэрэгжүүлэх</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2703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Хамтын ажиллагааны гэрээтэй байгаа гадаадын их сургуулиудтай  хамтарсан судалгаа, төсөл хөтөлбөрийг хэрэгжүүлэх</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2703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ОУ, Үндэсний , Сургуулийн  хэмжээний Э/Ш-ний  хурал зохион байгуулах,тэнхмийн онол арга зүйн семинарыг тогтмолжуулах</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27038">
                <a:tc rowSpan="3">
                  <a:txBody>
                    <a:bodyPr/>
                    <a:lstStyle/>
                    <a:p>
                      <a:pPr marL="0" marR="0" lvl="0" indent="0" algn="just"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3</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3">
                  <a:txBody>
                    <a:bodyPr/>
                    <a:lstStyle/>
                    <a:p>
                      <a:pPr marL="0" marR="0" lvl="0" indent="0" algn="just" defTabSz="914400" rtl="0" eaLnBrk="1" fontAlgn="base" latinLnBrk="0" hangingPunct="1">
                        <a:lnSpc>
                          <a:spcPct val="115000"/>
                        </a:lnSpc>
                        <a:spcBef>
                          <a:spcPct val="0"/>
                        </a:spcBef>
                        <a:spcAft>
                          <a:spcPct val="0"/>
                        </a:spcAft>
                        <a:buClrTx/>
                        <a:buSzTx/>
                        <a:buFontTx/>
                        <a:buNone/>
                        <a:tabLst/>
                      </a:pPr>
                      <a:endPar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Гадаад дотоод харилцаа, хамтын ажиллагаа </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Хамгаалах стратеги</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Гадаад хамтын ажиллагааг сургуулиас дэмжин хөгжүүлэх бодлого механизмыг бүрдүүлэх </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27038">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Тогтворжилтын стратеги </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Хамтын ажиллагааны гэрээнүүдийн үр ашигт байдлыг дээшлүүлэх арга хэмжээ авах</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11163">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0"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a:t>
                      </a:r>
                      <a:r>
                        <a:rPr kumimoji="0" lang="mn-MN" sz="1200" b="1"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Идэвхитэй стратеги </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mn-MN" sz="1100" b="1" i="1" u="sng"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Бизнесийн байгууллагатай хамтран ажиллах </a:t>
                      </a:r>
                      <a:endParaRPr kumimoji="0" lang="en-US" sz="1100" b="0" i="1" u="sng"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1116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mn-MN" sz="1200" b="1"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9</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mn-MN" sz="1100" b="1" i="0" u="none" strike="noStrike" cap="none" normalizeH="0" baseline="0" smtClean="0">
                          <a:ln>
                            <a:noFill/>
                          </a:ln>
                          <a:solidFill>
                            <a:srgbClr val="000000"/>
                          </a:solidFill>
                          <a:effectLst/>
                          <a:latin typeface="Times New Roman" pitchFamily="18" charset="0"/>
                          <a:ea typeface="Malgun Gothic" pitchFamily="34" charset="-127"/>
                          <a:cs typeface="Times New Roman" pitchFamily="18" charset="0"/>
                        </a:rPr>
                        <a:t>                                                           14</a:t>
                      </a:r>
                      <a:endParaRPr kumimoji="0" lang="en-US" sz="1100" b="0" i="0" u="none" strike="noStrike" cap="none" normalizeH="0" baseline="0" smtClean="0">
                        <a:ln>
                          <a:noFill/>
                        </a:ln>
                        <a:solidFill>
                          <a:srgbClr val="000000"/>
                        </a:solidFill>
                        <a:effectLst/>
                        <a:latin typeface="Calibri" pitchFamily="34" charset="0"/>
                        <a:ea typeface="Malgun Gothic" pitchFamily="34" charset="-127"/>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rtlCol="0">
            <a:normAutofit fontScale="90000"/>
          </a:bodyPr>
          <a:lstStyle/>
          <a:p>
            <a:pPr eaLnBrk="1" fontAlgn="auto" hangingPunct="1">
              <a:spcAft>
                <a:spcPts val="0"/>
              </a:spcAft>
              <a:defRPr/>
            </a:pPr>
            <a:endParaRPr lang="en-US" dirty="0"/>
          </a:p>
        </p:txBody>
      </p:sp>
      <p:sp>
        <p:nvSpPr>
          <p:cNvPr id="13315" name="Content Placeholder 2"/>
          <p:cNvSpPr>
            <a:spLocks noGrp="1"/>
          </p:cNvSpPr>
          <p:nvPr>
            <p:ph idx="1"/>
          </p:nvPr>
        </p:nvSpPr>
        <p:spPr>
          <a:xfrm>
            <a:off x="457200" y="533400"/>
            <a:ext cx="8229600" cy="5592763"/>
          </a:xfrm>
        </p:spPr>
        <p:txBody>
          <a:bodyPr/>
          <a:lstStyle/>
          <a:p>
            <a:pPr algn="just" eaLnBrk="1" hangingPunct="1"/>
            <a:r>
              <a:rPr lang="mn-MN" smtClean="0">
                <a:latin typeface="Times New Roman" pitchFamily="18" charset="0"/>
                <a:cs typeface="Times New Roman" pitchFamily="18" charset="0"/>
              </a:rPr>
              <a:t>Сургалт, эрдэм шинжилгээ, инноваци, технологи дамжуулалт, гадаад дотоод харилцаа, хамтын ажиллагааг хөгжүүлэх бодлого үйл ажиллагаанд  </a:t>
            </a:r>
            <a:r>
              <a:rPr lang="mn-MN" b="1" i="1" u="sng" smtClean="0">
                <a:latin typeface="Times New Roman" pitchFamily="18" charset="0"/>
                <a:cs typeface="Times New Roman" pitchFamily="18" charset="0"/>
              </a:rPr>
              <a:t>Бизнесийн байгууллагатай хамтран ажиллах тухай асуудал</a:t>
            </a:r>
            <a:r>
              <a:rPr lang="mn-MN" smtClean="0">
                <a:latin typeface="Times New Roman" pitchFamily="18" charset="0"/>
                <a:cs typeface="Times New Roman" pitchFamily="18" charset="0"/>
              </a:rPr>
              <a:t>   адил  тусгагдсан байгаа нь  цаашид сургуулийг хөгжүүлэх стратегийн гол цөм нь энэхүү хамтын ажиллагаа байх болно гэдгийг харуулсан.  </a:t>
            </a:r>
            <a:endParaRPr lang="en-US" smtClean="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mn-MN" sz="2800" b="1" smtClean="0">
                <a:latin typeface="Times New Roman" pitchFamily="18" charset="0"/>
                <a:cs typeface="Times New Roman" pitchFamily="18" charset="0"/>
              </a:rPr>
              <a:t>Хоёр. Гадаадын их сургуулиудын  туршлага</a:t>
            </a:r>
            <a:endParaRPr lang="en-US" sz="2800" smtClean="0"/>
          </a:p>
        </p:txBody>
      </p:sp>
      <p:sp>
        <p:nvSpPr>
          <p:cNvPr id="3" name="Content Placeholder 2"/>
          <p:cNvSpPr>
            <a:spLocks noGrp="1"/>
          </p:cNvSpPr>
          <p:nvPr>
            <p:ph idx="1"/>
          </p:nvPr>
        </p:nvSpPr>
        <p:spPr/>
        <p:txBody>
          <a:bodyPr>
            <a:normAutofit/>
          </a:bodyPr>
          <a:lstStyle/>
          <a:p>
            <a:pPr eaLnBrk="1" hangingPunct="1">
              <a:lnSpc>
                <a:spcPct val="80000"/>
              </a:lnSpc>
            </a:pPr>
            <a:r>
              <a:rPr lang="mn-MN" sz="3000" smtClean="0">
                <a:latin typeface="Times New Roman" pitchFamily="18" charset="0"/>
                <a:cs typeface="Times New Roman" pitchFamily="18" charset="0"/>
              </a:rPr>
              <a:t>Гадаадын их дээд сургуулиуд аж үйлдвэр, пүүс компаниудтай хэрхэн  яаж хамтран ажилладаг талаар туршлага судлах шаардлага бий болсон.</a:t>
            </a:r>
          </a:p>
          <a:p>
            <a:pPr eaLnBrk="1" hangingPunct="1">
              <a:lnSpc>
                <a:spcPct val="80000"/>
              </a:lnSpc>
            </a:pPr>
            <a:r>
              <a:rPr lang="mn-MN" sz="3000" smtClean="0">
                <a:latin typeface="Times New Roman" pitchFamily="18" charset="0"/>
                <a:cs typeface="Times New Roman" pitchFamily="18" charset="0"/>
              </a:rPr>
              <a:t>Ингээд </a:t>
            </a:r>
            <a:r>
              <a:rPr lang="en-US" sz="3000" smtClean="0">
                <a:latin typeface="Times New Roman" pitchFamily="18" charset="0"/>
                <a:cs typeface="Times New Roman" pitchFamily="18" charset="0"/>
              </a:rPr>
              <a:t>2012-</a:t>
            </a:r>
            <a:r>
              <a:rPr lang="mn-MN" sz="3000" smtClean="0">
                <a:latin typeface="Times New Roman" pitchFamily="18" charset="0"/>
                <a:cs typeface="Times New Roman" pitchFamily="18" charset="0"/>
              </a:rPr>
              <a:t>2013  оны хичээлийн жилийн эхний хагаст   бүх мэргэжлийн төлөөлөл орсон 18 хүний бүрэлдэхүүнтэй 2 баг явуулж БНСУ-ын  Хосео</a:t>
            </a:r>
            <a:r>
              <a:rPr lang="en-US" sz="3000" smtClean="0">
                <a:latin typeface="Times New Roman" pitchFamily="18" charset="0"/>
                <a:cs typeface="Times New Roman" pitchFamily="18" charset="0"/>
              </a:rPr>
              <a:t> </a:t>
            </a:r>
            <a:r>
              <a:rPr lang="mn-MN" sz="3000" smtClean="0">
                <a:latin typeface="Times New Roman" pitchFamily="18" charset="0"/>
                <a:cs typeface="Times New Roman" pitchFamily="18" charset="0"/>
              </a:rPr>
              <a:t>их сургууль болон Олон Улсын их сургуулийн бизнесийн сургууль дээр туршлага судлуулсан.</a:t>
            </a:r>
          </a:p>
          <a:p>
            <a:pPr eaLnBrk="1" hangingPunct="1">
              <a:lnSpc>
                <a:spcPct val="80000"/>
              </a:lnSpc>
            </a:pPr>
            <a:r>
              <a:rPr lang="mn-MN" sz="3000" smtClean="0">
                <a:latin typeface="Times New Roman" pitchFamily="18" charset="0"/>
                <a:cs typeface="Times New Roman" pitchFamily="18" charset="0"/>
              </a:rPr>
              <a:t>Эдгээр 2 сургуулийг сонгосон шалтгаан нь  манай  сургуультай адил  бизнесийн онцлогтой сургуулиуд юм.  </a:t>
            </a:r>
            <a:endParaRPr lang="en-US" sz="3000" smtClean="0">
              <a:latin typeface="Times New Roman" pitchFamily="18" charset="0"/>
              <a:cs typeface="Times New Roman" pitchFamily="18" charset="0"/>
            </a:endParaRPr>
          </a:p>
          <a:p>
            <a:pPr eaLnBrk="1" hangingPunct="1">
              <a:lnSpc>
                <a:spcPct val="80000"/>
              </a:lnSpc>
              <a:buFont typeface="Arial" pitchFamily="34" charset="0"/>
              <a:buNone/>
            </a:pPr>
            <a:endParaRPr lang="en-US" sz="3000" smtClean="0">
              <a:latin typeface="Times New Roman" pitchFamily="18" charset="0"/>
              <a:cs typeface="Times New Roman" pitchFamily="18" charset="0"/>
            </a:endParaRPr>
          </a:p>
          <a:p>
            <a:pPr eaLnBrk="1" hangingPunct="1">
              <a:lnSpc>
                <a:spcPct val="80000"/>
              </a:lnSpc>
              <a:buFont typeface="Arial" pitchFamily="34" charset="0"/>
              <a:buNone/>
            </a:pPr>
            <a:endParaRPr lang="en-US" sz="3000" smtClean="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rtlCol="0">
            <a:normAutofit fontScale="90000"/>
          </a:bodyPr>
          <a:lstStyle/>
          <a:p>
            <a:pPr eaLnBrk="1" fontAlgn="auto" hangingPunct="1">
              <a:spcAft>
                <a:spcPts val="0"/>
              </a:spcAft>
              <a:defRPr/>
            </a:pPr>
            <a:endParaRPr lang="en-US" dirty="0"/>
          </a:p>
        </p:txBody>
      </p:sp>
      <p:graphicFrame>
        <p:nvGraphicFramePr>
          <p:cNvPr id="15406" name="Group 46"/>
          <p:cNvGraphicFramePr>
            <a:graphicFrameLocks noGrp="1"/>
          </p:cNvGraphicFramePr>
          <p:nvPr>
            <p:ph idx="1"/>
          </p:nvPr>
        </p:nvGraphicFramePr>
        <p:xfrm>
          <a:off x="457200" y="533400"/>
          <a:ext cx="8229600" cy="6193790"/>
        </p:xfrm>
        <a:graphic>
          <a:graphicData uri="http://schemas.openxmlformats.org/drawingml/2006/table">
            <a:tbl>
              <a:tblPr/>
              <a:tblGrid>
                <a:gridCol w="381000"/>
                <a:gridCol w="1981200"/>
                <a:gridCol w="2971800"/>
                <a:gridCol w="2895600"/>
              </a:tblGrid>
              <a:tr h="768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800" b="1" i="0" u="none" strike="noStrike" cap="none" normalizeH="0" baseline="0" smtClean="0">
                          <a:ln>
                            <a:noFill/>
                          </a:ln>
                          <a:solidFill>
                            <a:srgbClr val="FFFFFF"/>
                          </a:solidFill>
                          <a:effectLst/>
                          <a:latin typeface="Times New Roman" pitchFamily="18" charset="0"/>
                          <a:cs typeface="Times New Roman" pitchFamily="18" charset="0"/>
                        </a:rPr>
                        <a:t>Бизнесийн онцлог </a:t>
                      </a:r>
                      <a:endParaRPr kumimoji="0" lang="en-US" sz="1800" b="1" i="0" u="none" strike="noStrike" cap="none" normalizeH="0" baseline="0" smtClean="0">
                        <a:ln>
                          <a:noFill/>
                        </a:ln>
                        <a:solidFill>
                          <a:srgbClr val="FFFFFF"/>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800" b="1" i="0" u="none" strike="noStrike" cap="none" normalizeH="0" baseline="0" smtClean="0">
                          <a:ln>
                            <a:noFill/>
                          </a:ln>
                          <a:solidFill>
                            <a:srgbClr val="FFFFFF"/>
                          </a:solidFill>
                          <a:effectLst/>
                          <a:latin typeface="Times New Roman" pitchFamily="18" charset="0"/>
                          <a:cs typeface="Times New Roman" pitchFamily="18" charset="0"/>
                        </a:rPr>
                        <a:t>Тус сургуульд бэлтгэж буй  мэргэжлүүд </a:t>
                      </a:r>
                      <a:endParaRPr kumimoji="0" lang="en-US" sz="1800" b="1" i="0" u="none" strike="noStrike" cap="none" normalizeH="0" baseline="0" smtClean="0">
                        <a:ln>
                          <a:noFill/>
                        </a:ln>
                        <a:solidFill>
                          <a:srgbClr val="FFFFFF"/>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800" b="1" i="0" u="none" strike="noStrike" cap="none" normalizeH="0" baseline="0" smtClean="0">
                          <a:ln>
                            <a:noFill/>
                          </a:ln>
                          <a:solidFill>
                            <a:srgbClr val="FFFFFF"/>
                          </a:solidFill>
                          <a:effectLst/>
                          <a:latin typeface="Times New Roman" pitchFamily="18" charset="0"/>
                          <a:cs typeface="Times New Roman" pitchFamily="18" charset="0"/>
                        </a:rPr>
                        <a:t>    Харьяалах тэнхим </a:t>
                      </a:r>
                      <a:endParaRPr kumimoji="0" lang="en-US" sz="1800" b="1" i="0" u="none" strike="noStrike" cap="none" normalizeH="0" baseline="0" smtClean="0">
                        <a:ln>
                          <a:noFill/>
                        </a:ln>
                        <a:solidFill>
                          <a:srgbClr val="FFFFFF"/>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908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Хүний нөөцөө зохион байгуулах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Бизнесийн сэтгэл зүй </a:t>
                      </a: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 Хүний нөөцийн менежер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      Менежментийн тэнхим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Үйлдвэрлэл явуулах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Үйлдвэрлэлийн менежмент</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lang="en-US"/>
                    </a:p>
                  </a:txBody>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3</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Бүтээгдэхүүнээ зах зээлд гаргах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Реклам зар сурталчилгааны менежмент</a:t>
                      </a: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Худалдааны менежмент</a:t>
                      </a: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Зочид буудал зоогийн газрын менежмент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Худалдаа, маркетингийн тэнхим, Зочид буудал зоогийн газрын менежментийн тэнхим</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Мөнгө санхүүг зохицуулах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Ня-бо, хяналт шалгалт</a:t>
                      </a: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Ня-бо, мэдээлэл зүй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 Нягтлан бодох бүртгэл- мэдээлэл зүйн  тэнхим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906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5</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Бизнесийн эрх зүйн орчинг бүрдүүлэх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Бизнесийн эрх зүй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Бизнесийн эрх зүйн тэнхим </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68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n-MN"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mn-MN" sz="1800" b="0" i="0" u="none" strike="noStrike" cap="none" normalizeH="0" baseline="0" smtClean="0">
                          <a:ln>
                            <a:noFill/>
                          </a:ln>
                          <a:solidFill>
                            <a:srgbClr val="000000"/>
                          </a:solidFill>
                          <a:effectLst/>
                          <a:latin typeface="Times New Roman" pitchFamily="18" charset="0"/>
                          <a:cs typeface="Times New Roman" pitchFamily="18" charset="0"/>
                        </a:rPr>
                        <a:t>6</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rtlCol="0">
            <a:normAutofit fontScale="90000"/>
          </a:bodyPr>
          <a:lstStyle/>
          <a:p>
            <a:pPr eaLnBrk="1" fontAlgn="auto" hangingPunct="1">
              <a:spcAft>
                <a:spcPts val="0"/>
              </a:spcAft>
              <a:defRPr/>
            </a:pPr>
            <a:endParaRPr lang="en-US" dirty="0"/>
          </a:p>
        </p:txBody>
      </p:sp>
      <p:sp>
        <p:nvSpPr>
          <p:cNvPr id="3" name="Content Placeholder 2"/>
          <p:cNvSpPr>
            <a:spLocks noGrp="1"/>
          </p:cNvSpPr>
          <p:nvPr>
            <p:ph idx="1"/>
          </p:nvPr>
        </p:nvSpPr>
        <p:spPr>
          <a:xfrm>
            <a:off x="457200" y="533400"/>
            <a:ext cx="8229600" cy="5592763"/>
          </a:xfrm>
        </p:spPr>
        <p:txBody>
          <a:bodyPr>
            <a:normAutofit/>
          </a:bodyPr>
          <a:lstStyle/>
          <a:p>
            <a:pPr algn="just" eaLnBrk="1" hangingPunct="1">
              <a:lnSpc>
                <a:spcPct val="90000"/>
              </a:lnSpc>
            </a:pPr>
            <a:r>
              <a:rPr lang="mn-MN" sz="3000" smtClean="0">
                <a:latin typeface="Times New Roman" pitchFamily="18" charset="0"/>
                <a:cs typeface="Times New Roman" pitchFamily="18" charset="0"/>
              </a:rPr>
              <a:t>Гадаадын сургуулиуд энэхүү хамтын ажиллагааг сургуулийн санхүүгийн чадавхийг дээшлүүлж, улмаар багшийг хөгжүүлэх, оюутныг хөгжүүлэх, сургалтын орчин нөхцлийг сайжруулах замаар сургуулийн өрсөлдөх чадварыг дээшлүүлэх зорилготой  хэрэгжүүлж байна. </a:t>
            </a:r>
          </a:p>
          <a:p>
            <a:pPr algn="just" eaLnBrk="1" hangingPunct="1">
              <a:lnSpc>
                <a:spcPct val="90000"/>
              </a:lnSpc>
            </a:pPr>
            <a:r>
              <a:rPr lang="mn-MN" sz="3000" smtClean="0">
                <a:latin typeface="Times New Roman" pitchFamily="18" charset="0"/>
                <a:cs typeface="Times New Roman" pitchFamily="18" charset="0"/>
              </a:rPr>
              <a:t>Хамтын ажиллагааг хэрэгжүүлж байгаа гол арга нь бизнесийн байгууллагын удирдах ажилтнуудад зориулсан магистрын сургалт явуулж, хамтарсан эрдэм шинжилгээ, судалгаа төсөл хөтөлбөрийг  хэрэгжүүлж байна. </a:t>
            </a:r>
            <a:endParaRPr lang="en-US" sz="3000" smtClean="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74638"/>
            <a:ext cx="8229600" cy="411162"/>
          </a:xfrm>
        </p:spPr>
        <p:txBody>
          <a:bodyPr/>
          <a:lstStyle/>
          <a:p>
            <a:pPr eaLnBrk="1" hangingPunct="1"/>
            <a:r>
              <a:rPr lang="mn-MN" sz="2400" b="1" smtClean="0">
                <a:latin typeface="Times New Roman" pitchFamily="18" charset="0"/>
                <a:cs typeface="Times New Roman" pitchFamily="18" charset="0"/>
              </a:rPr>
              <a:t>Гурав. Худалдааны Сургуулийн хөгжлийн хөтөлбөр </a:t>
            </a:r>
            <a:endParaRPr lang="en-US" sz="2400" b="1" smtClean="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381000" y="795338"/>
          <a:ext cx="8229600" cy="5718734"/>
        </p:xfrm>
        <a:graphic>
          <a:graphicData uri="http://schemas.openxmlformats.org/drawingml/2006/table">
            <a:tbl>
              <a:tblPr firstRow="1" bandRow="1">
                <a:tableStyleId>{5C22544A-7EE6-4342-B048-85BDC9FD1C3A}</a:tableStyleId>
              </a:tblPr>
              <a:tblGrid>
                <a:gridCol w="2743200"/>
                <a:gridCol w="2743200"/>
                <a:gridCol w="2743200"/>
              </a:tblGrid>
              <a:tr h="482266">
                <a:tc gridSpan="3">
                  <a:txBody>
                    <a:bodyPr/>
                    <a:lstStyle/>
                    <a:p>
                      <a:pPr algn="ctr"/>
                      <a:r>
                        <a:rPr lang="mn-MN" dirty="0" smtClean="0"/>
                        <a:t>   </a:t>
                      </a:r>
                      <a:r>
                        <a:rPr lang="mn-MN" dirty="0" smtClean="0">
                          <a:latin typeface="Times New Roman" pitchFamily="18" charset="0"/>
                          <a:cs typeface="Times New Roman" pitchFamily="18" charset="0"/>
                        </a:rPr>
                        <a:t>Сургуулийн</a:t>
                      </a:r>
                      <a:r>
                        <a:rPr lang="mn-MN" baseline="0" dirty="0" smtClean="0">
                          <a:latin typeface="Times New Roman" pitchFamily="18" charset="0"/>
                          <a:cs typeface="Times New Roman" pitchFamily="18" charset="0"/>
                        </a:rPr>
                        <a:t> өрсөлдөх чадварыг дээшлүүлэх </a:t>
                      </a:r>
                      <a:endParaRPr lang="en-US" dirty="0">
                        <a:latin typeface="Times New Roman" pitchFamily="18" charset="0"/>
                        <a:cs typeface="Times New Roman" pitchFamily="18" charset="0"/>
                      </a:endParaRPr>
                    </a:p>
                  </a:txBody>
                  <a:tcPr/>
                </a:tc>
                <a:tc hMerge="1">
                  <a:txBody>
                    <a:bodyPr/>
                    <a:lstStyle/>
                    <a:p>
                      <a:endParaRPr lang="en-US" dirty="0"/>
                    </a:p>
                  </a:txBody>
                  <a:tcPr/>
                </a:tc>
                <a:tc hMerge="1">
                  <a:txBody>
                    <a:bodyPr/>
                    <a:lstStyle/>
                    <a:p>
                      <a:endParaRPr lang="en-US" dirty="0"/>
                    </a:p>
                  </a:txBody>
                  <a:tcPr/>
                </a:tc>
              </a:tr>
              <a:tr h="904734">
                <a:tc>
                  <a:txBody>
                    <a:bodyPr/>
                    <a:lstStyle/>
                    <a:p>
                      <a:pPr algn="ctr"/>
                      <a:r>
                        <a:rPr lang="mn-MN" dirty="0" smtClean="0">
                          <a:latin typeface="Times New Roman" pitchFamily="18" charset="0"/>
                          <a:cs typeface="Times New Roman" pitchFamily="18" charset="0"/>
                        </a:rPr>
                        <a:t>Мэдлэг,</a:t>
                      </a:r>
                      <a:r>
                        <a:rPr lang="mn-MN" baseline="0" dirty="0" smtClean="0">
                          <a:latin typeface="Times New Roman" pitchFamily="18" charset="0"/>
                          <a:cs typeface="Times New Roman" pitchFamily="18" charset="0"/>
                        </a:rPr>
                        <a:t> ур чадвартай б</a:t>
                      </a:r>
                      <a:r>
                        <a:rPr lang="mn-MN" dirty="0" smtClean="0">
                          <a:latin typeface="Times New Roman" pitchFamily="18" charset="0"/>
                          <a:cs typeface="Times New Roman" pitchFamily="18" charset="0"/>
                        </a:rPr>
                        <a:t>агш</a:t>
                      </a:r>
                      <a:r>
                        <a:rPr lang="mn-MN" baseline="0" dirty="0" smtClean="0">
                          <a:latin typeface="Times New Roman" pitchFamily="18" charset="0"/>
                          <a:cs typeface="Times New Roman" pitchFamily="18" charset="0"/>
                        </a:rPr>
                        <a:t>лах боловсон хүчинтэй байх </a:t>
                      </a:r>
                      <a:endParaRPr lang="en-US"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n-MN" sz="1800" kern="1200" dirty="0" smtClean="0">
                          <a:solidFill>
                            <a:schemeClr val="tx1"/>
                          </a:solidFill>
                          <a:latin typeface="Times New Roman" pitchFamily="18" charset="0"/>
                          <a:ea typeface="+mn-ea"/>
                          <a:cs typeface="Times New Roman" pitchFamily="18" charset="0"/>
                        </a:rPr>
                        <a:t>Шилдэг сайн оюутнуудыг элсүүлж авах  </a:t>
                      </a:r>
                      <a:endParaRPr lang="en-US" sz="1800" kern="1200" dirty="0" smtClean="0">
                        <a:solidFill>
                          <a:schemeClr val="tx1"/>
                        </a:solidFill>
                        <a:latin typeface="Times New Roman" pitchFamily="18" charset="0"/>
                        <a:ea typeface="+mn-ea"/>
                        <a:cs typeface="Times New Roman" pitchFamily="18" charset="0"/>
                      </a:endParaRPr>
                    </a:p>
                  </a:txBody>
                  <a:tcPr/>
                </a:tc>
                <a:tc>
                  <a:txBody>
                    <a:bodyPr/>
                    <a:lstStyle/>
                    <a:p>
                      <a:pPr algn="ctr"/>
                      <a:r>
                        <a:rPr lang="mn-MN" sz="1800" b="0" kern="1200" dirty="0" smtClean="0">
                          <a:solidFill>
                            <a:schemeClr val="tx1"/>
                          </a:solidFill>
                          <a:latin typeface="Times New Roman" pitchFamily="18" charset="0"/>
                          <a:ea typeface="+mn-ea"/>
                          <a:cs typeface="Times New Roman" pitchFamily="18" charset="0"/>
                        </a:rPr>
                        <a:t>Суралцах орчин нөхцөл  бүрдсэн байх </a:t>
                      </a:r>
                      <a:endParaRPr lang="en-US" sz="1800" b="0" kern="1200" dirty="0" smtClean="0">
                        <a:solidFill>
                          <a:schemeClr val="tx1"/>
                        </a:solidFill>
                        <a:latin typeface="Times New Roman" pitchFamily="18" charset="0"/>
                        <a:ea typeface="+mn-ea"/>
                        <a:cs typeface="Times New Roman" pitchFamily="18" charset="0"/>
                      </a:endParaRPr>
                    </a:p>
                  </a:txBody>
                  <a:tcPr/>
                </a:tc>
              </a:tr>
              <a:tr h="2493268">
                <a:tc>
                  <a:txBody>
                    <a:bodyPr/>
                    <a:lstStyle/>
                    <a:p>
                      <a:pPr lvl="0">
                        <a:buFont typeface="Arial" pitchFamily="34" charset="0"/>
                        <a:buChar char="•"/>
                      </a:pPr>
                      <a:r>
                        <a:rPr lang="mn-MN" sz="1800" kern="1200" dirty="0" smtClean="0">
                          <a:solidFill>
                            <a:schemeClr val="dk1"/>
                          </a:solidFill>
                          <a:latin typeface="Times New Roman" pitchFamily="18" charset="0"/>
                          <a:ea typeface="+mn-ea"/>
                          <a:cs typeface="Times New Roman" pitchFamily="18" charset="0"/>
                        </a:rPr>
                        <a:t>  Мэдлэг ур чадварыг нь </a:t>
                      </a:r>
                    </a:p>
                    <a:p>
                      <a:pPr lvl="0">
                        <a:buFont typeface="Arial" pitchFamily="34" charset="0"/>
                        <a:buNone/>
                      </a:pPr>
                      <a:r>
                        <a:rPr lang="mn-MN" sz="1800" kern="1200" dirty="0" smtClean="0">
                          <a:solidFill>
                            <a:schemeClr val="dk1"/>
                          </a:solidFill>
                          <a:latin typeface="Times New Roman" pitchFamily="18" charset="0"/>
                          <a:ea typeface="+mn-ea"/>
                          <a:cs typeface="Times New Roman" pitchFamily="18" charset="0"/>
                        </a:rPr>
                        <a:t>   дээшлүүлэх,  </a:t>
                      </a:r>
                      <a:endParaRPr lang="en-US" sz="1800" kern="1200" dirty="0" smtClean="0">
                        <a:solidFill>
                          <a:schemeClr val="dk1"/>
                        </a:solidFill>
                        <a:latin typeface="Times New Roman" pitchFamily="18" charset="0"/>
                        <a:ea typeface="+mn-ea"/>
                        <a:cs typeface="Times New Roman" pitchFamily="18" charset="0"/>
                      </a:endParaRPr>
                    </a:p>
                    <a:p>
                      <a:pPr lvl="0">
                        <a:buFont typeface="Arial" pitchFamily="34" charset="0"/>
                        <a:buChar char="•"/>
                      </a:pPr>
                      <a:r>
                        <a:rPr lang="mn-MN" sz="1800" kern="1200" dirty="0" smtClean="0">
                          <a:solidFill>
                            <a:schemeClr val="dk1"/>
                          </a:solidFill>
                          <a:latin typeface="Times New Roman" pitchFamily="18" charset="0"/>
                          <a:ea typeface="+mn-ea"/>
                          <a:cs typeface="Times New Roman" pitchFamily="18" charset="0"/>
                        </a:rPr>
                        <a:t>  Гадаадад явуулж сургах</a:t>
                      </a:r>
                    </a:p>
                    <a:p>
                      <a:pPr lvl="0">
                        <a:buFont typeface="Arial" pitchFamily="34" charset="0"/>
                        <a:buChar char="•"/>
                      </a:pPr>
                      <a:r>
                        <a:rPr lang="mn-MN" sz="1800" kern="1200" dirty="0" smtClean="0">
                          <a:solidFill>
                            <a:schemeClr val="dk1"/>
                          </a:solidFill>
                          <a:latin typeface="Times New Roman" pitchFamily="18" charset="0"/>
                          <a:ea typeface="+mn-ea"/>
                          <a:cs typeface="Times New Roman" pitchFamily="18" charset="0"/>
                        </a:rPr>
                        <a:t>  Эрдмийн зэрэг цолтой    </a:t>
                      </a:r>
                    </a:p>
                    <a:p>
                      <a:pPr lvl="0">
                        <a:buFont typeface="Arial" pitchFamily="34" charset="0"/>
                        <a:buNone/>
                      </a:pPr>
                      <a:r>
                        <a:rPr lang="mn-MN" sz="1800" kern="1200" dirty="0" smtClean="0">
                          <a:solidFill>
                            <a:schemeClr val="dk1"/>
                          </a:solidFill>
                          <a:latin typeface="Times New Roman" pitchFamily="18" charset="0"/>
                          <a:ea typeface="+mn-ea"/>
                          <a:cs typeface="Times New Roman" pitchFamily="18" charset="0"/>
                        </a:rPr>
                        <a:t>    багш нарын</a:t>
                      </a:r>
                      <a:r>
                        <a:rPr lang="mn-MN" sz="1800" kern="1200" baseline="0" dirty="0" smtClean="0">
                          <a:solidFill>
                            <a:schemeClr val="dk1"/>
                          </a:solidFill>
                          <a:latin typeface="Times New Roman" pitchFamily="18" charset="0"/>
                          <a:ea typeface="+mn-ea"/>
                          <a:cs typeface="Times New Roman" pitchFamily="18" charset="0"/>
                        </a:rPr>
                        <a:t> тоог</a:t>
                      </a:r>
                    </a:p>
                    <a:p>
                      <a:pPr lvl="0">
                        <a:buFont typeface="Arial" pitchFamily="34" charset="0"/>
                        <a:buNone/>
                      </a:pPr>
                      <a:r>
                        <a:rPr lang="mn-MN" sz="1800" kern="1200" baseline="0" dirty="0" smtClean="0">
                          <a:solidFill>
                            <a:schemeClr val="dk1"/>
                          </a:solidFill>
                          <a:latin typeface="Times New Roman" pitchFamily="18" charset="0"/>
                          <a:ea typeface="+mn-ea"/>
                          <a:cs typeface="Times New Roman" pitchFamily="18" charset="0"/>
                        </a:rPr>
                        <a:t>    нэмэгдүүлэх </a:t>
                      </a:r>
                      <a:endParaRPr lang="en-US" sz="1800" kern="1200" dirty="0" smtClean="0">
                        <a:solidFill>
                          <a:schemeClr val="dk1"/>
                        </a:solidFill>
                        <a:latin typeface="Times New Roman" pitchFamily="18" charset="0"/>
                        <a:ea typeface="+mn-ea"/>
                        <a:cs typeface="Times New Roman" pitchFamily="18" charset="0"/>
                      </a:endParaRPr>
                    </a:p>
                  </a:txBody>
                  <a:tcPr/>
                </a:tc>
                <a:tc>
                  <a:txBody>
                    <a:bodyPr/>
                    <a:lstStyle/>
                    <a:p>
                      <a:pPr lvl="0">
                        <a:buFont typeface="Arial" pitchFamily="34" charset="0"/>
                        <a:buChar char="•"/>
                      </a:pPr>
                      <a:r>
                        <a:rPr lang="mn-MN" sz="1800" kern="1200" dirty="0" smtClean="0">
                          <a:solidFill>
                            <a:schemeClr val="dk1"/>
                          </a:solidFill>
                          <a:latin typeface="Times New Roman" pitchFamily="18" charset="0"/>
                          <a:ea typeface="+mn-ea"/>
                          <a:cs typeface="Times New Roman" pitchFamily="18" charset="0"/>
                        </a:rPr>
                        <a:t>  Оюутны тэтгэлгийн</a:t>
                      </a:r>
                    </a:p>
                    <a:p>
                      <a:pPr lvl="0">
                        <a:buFont typeface="Arial" pitchFamily="34" charset="0"/>
                        <a:buNone/>
                      </a:pPr>
                      <a:r>
                        <a:rPr lang="mn-MN" sz="1800" kern="1200" baseline="0" dirty="0" smtClean="0">
                          <a:solidFill>
                            <a:schemeClr val="dk1"/>
                          </a:solidFill>
                          <a:latin typeface="Times New Roman" pitchFamily="18" charset="0"/>
                          <a:ea typeface="+mn-ea"/>
                          <a:cs typeface="Times New Roman" pitchFamily="18" charset="0"/>
                        </a:rPr>
                        <a:t>    </a:t>
                      </a:r>
                      <a:r>
                        <a:rPr lang="mn-MN" sz="1800" kern="1200" dirty="0" smtClean="0">
                          <a:solidFill>
                            <a:schemeClr val="dk1"/>
                          </a:solidFill>
                          <a:latin typeface="Times New Roman" pitchFamily="18" charset="0"/>
                          <a:ea typeface="+mn-ea"/>
                          <a:cs typeface="Times New Roman" pitchFamily="18" charset="0"/>
                        </a:rPr>
                        <a:t>систем</a:t>
                      </a:r>
                      <a:endParaRPr lang="en-US" sz="1800" kern="1200" dirty="0" smtClean="0">
                        <a:solidFill>
                          <a:schemeClr val="dk1"/>
                        </a:solidFill>
                        <a:latin typeface="Times New Roman" pitchFamily="18" charset="0"/>
                        <a:ea typeface="+mn-ea"/>
                        <a:cs typeface="Times New Roman" pitchFamily="18" charset="0"/>
                      </a:endParaRPr>
                    </a:p>
                    <a:p>
                      <a:pPr lvl="0">
                        <a:buFont typeface="Arial" pitchFamily="34" charset="0"/>
                        <a:buChar char="•"/>
                      </a:pPr>
                      <a:r>
                        <a:rPr lang="mn-MN" sz="1800" kern="1200" dirty="0" smtClean="0">
                          <a:solidFill>
                            <a:schemeClr val="dk1"/>
                          </a:solidFill>
                          <a:latin typeface="Times New Roman" pitchFamily="18" charset="0"/>
                          <a:ea typeface="+mn-ea"/>
                          <a:cs typeface="Times New Roman" pitchFamily="18" charset="0"/>
                        </a:rPr>
                        <a:t>  Төгсөгчдийг</a:t>
                      </a:r>
                      <a:r>
                        <a:rPr lang="mn-MN" sz="1800" kern="1200" baseline="0" dirty="0" smtClean="0">
                          <a:solidFill>
                            <a:schemeClr val="dk1"/>
                          </a:solidFill>
                          <a:latin typeface="Times New Roman" pitchFamily="18" charset="0"/>
                          <a:ea typeface="+mn-ea"/>
                          <a:cs typeface="Times New Roman" pitchFamily="18" charset="0"/>
                        </a:rPr>
                        <a:t> а</a:t>
                      </a:r>
                      <a:r>
                        <a:rPr lang="mn-MN" sz="1800" kern="1200" dirty="0" smtClean="0">
                          <a:solidFill>
                            <a:schemeClr val="dk1"/>
                          </a:solidFill>
                          <a:latin typeface="Times New Roman" pitchFamily="18" charset="0"/>
                          <a:ea typeface="+mn-ea"/>
                          <a:cs typeface="Times New Roman" pitchFamily="18" charset="0"/>
                        </a:rPr>
                        <a:t>жлын </a:t>
                      </a:r>
                    </a:p>
                    <a:p>
                      <a:pPr lvl="0">
                        <a:buFont typeface="Arial" pitchFamily="34" charset="0"/>
                        <a:buNone/>
                      </a:pPr>
                      <a:r>
                        <a:rPr lang="mn-MN" sz="1800" kern="1200" dirty="0" smtClean="0">
                          <a:solidFill>
                            <a:schemeClr val="dk1"/>
                          </a:solidFill>
                          <a:latin typeface="Times New Roman" pitchFamily="18" charset="0"/>
                          <a:ea typeface="+mn-ea"/>
                          <a:cs typeface="Times New Roman" pitchFamily="18" charset="0"/>
                        </a:rPr>
                        <a:t>    байранд</a:t>
                      </a:r>
                      <a:r>
                        <a:rPr lang="mn-MN" sz="1800" kern="1200" baseline="0" dirty="0" smtClean="0">
                          <a:solidFill>
                            <a:schemeClr val="dk1"/>
                          </a:solidFill>
                          <a:latin typeface="Times New Roman" pitchFamily="18" charset="0"/>
                          <a:ea typeface="+mn-ea"/>
                          <a:cs typeface="Times New Roman" pitchFamily="18" charset="0"/>
                        </a:rPr>
                        <a:t> зуучлах </a:t>
                      </a:r>
                      <a:endParaRPr lang="en-US" sz="1800" kern="1200" dirty="0" smtClean="0">
                        <a:solidFill>
                          <a:schemeClr val="dk1"/>
                        </a:solidFill>
                        <a:latin typeface="Times New Roman" pitchFamily="18" charset="0"/>
                        <a:ea typeface="+mn-ea"/>
                        <a:cs typeface="Times New Roman" pitchFamily="18" charset="0"/>
                      </a:endParaRPr>
                    </a:p>
                    <a:p>
                      <a:pPr>
                        <a:buFont typeface="Arial" pitchFamily="34" charset="0"/>
                        <a:buChar char="•"/>
                      </a:pPr>
                      <a:r>
                        <a:rPr lang="mn-MN" sz="1800" kern="1200" dirty="0" smtClean="0">
                          <a:solidFill>
                            <a:schemeClr val="dk1"/>
                          </a:solidFill>
                          <a:latin typeface="Times New Roman" pitchFamily="18" charset="0"/>
                          <a:ea typeface="+mn-ea"/>
                          <a:cs typeface="Times New Roman" pitchFamily="18" charset="0"/>
                        </a:rPr>
                        <a:t>  Оюутан солилцоо , </a:t>
                      </a:r>
                    </a:p>
                    <a:p>
                      <a:pPr>
                        <a:buFont typeface="Arial" pitchFamily="34" charset="0"/>
                        <a:buNone/>
                      </a:pPr>
                      <a:r>
                        <a:rPr lang="mn-MN" sz="1800" kern="1200" dirty="0" smtClean="0">
                          <a:solidFill>
                            <a:schemeClr val="dk1"/>
                          </a:solidFill>
                          <a:latin typeface="Times New Roman" pitchFamily="18" charset="0"/>
                          <a:ea typeface="+mn-ea"/>
                          <a:cs typeface="Times New Roman" pitchFamily="18" charset="0"/>
                        </a:rPr>
                        <a:t>    тэтгэлэгт хөтөлбөрүүд </a:t>
                      </a:r>
                      <a:endParaRPr lang="en-US" dirty="0">
                        <a:latin typeface="Times New Roman" pitchFamily="18" charset="0"/>
                        <a:cs typeface="Times New Roman" pitchFamily="18" charset="0"/>
                      </a:endParaRPr>
                    </a:p>
                  </a:txBody>
                  <a:tcPr/>
                </a:tc>
                <a:tc>
                  <a:txBody>
                    <a:bodyPr/>
                    <a:lstStyle/>
                    <a:p>
                      <a:pPr lvl="0">
                        <a:buFont typeface="Arial" pitchFamily="34" charset="0"/>
                        <a:buChar char="•"/>
                      </a:pPr>
                      <a:r>
                        <a:rPr lang="mn-MN" sz="1800" b="0" kern="1200" dirty="0" smtClean="0">
                          <a:solidFill>
                            <a:schemeClr val="tx1"/>
                          </a:solidFill>
                          <a:latin typeface="Times New Roman" pitchFamily="18" charset="0"/>
                          <a:ea typeface="+mn-ea"/>
                          <a:cs typeface="Times New Roman" pitchFamily="18" charset="0"/>
                        </a:rPr>
                        <a:t>  Номын сан</a:t>
                      </a:r>
                      <a:endParaRPr lang="en-US" sz="1800" b="0" kern="1200" dirty="0" smtClean="0">
                        <a:solidFill>
                          <a:schemeClr val="tx1"/>
                        </a:solidFill>
                        <a:latin typeface="Times New Roman" pitchFamily="18" charset="0"/>
                        <a:ea typeface="+mn-ea"/>
                        <a:cs typeface="Times New Roman" pitchFamily="18" charset="0"/>
                      </a:endParaRPr>
                    </a:p>
                    <a:p>
                      <a:pPr lvl="0">
                        <a:buFont typeface="Arial" pitchFamily="34" charset="0"/>
                        <a:buChar char="•"/>
                      </a:pPr>
                      <a:r>
                        <a:rPr lang="mn-MN" sz="1800" b="0" kern="1200" dirty="0" smtClean="0">
                          <a:solidFill>
                            <a:schemeClr val="tx1"/>
                          </a:solidFill>
                          <a:latin typeface="Times New Roman" pitchFamily="18" charset="0"/>
                          <a:ea typeface="+mn-ea"/>
                          <a:cs typeface="Times New Roman" pitchFamily="18" charset="0"/>
                        </a:rPr>
                        <a:t>  Цайны газар </a:t>
                      </a:r>
                      <a:endParaRPr lang="en-US" sz="1800" b="0" kern="1200" dirty="0" smtClean="0">
                        <a:solidFill>
                          <a:schemeClr val="tx1"/>
                        </a:solidFill>
                        <a:latin typeface="Times New Roman" pitchFamily="18" charset="0"/>
                        <a:ea typeface="+mn-ea"/>
                        <a:cs typeface="Times New Roman" pitchFamily="18" charset="0"/>
                      </a:endParaRPr>
                    </a:p>
                    <a:p>
                      <a:pPr lvl="0">
                        <a:buFont typeface="Arial" pitchFamily="34" charset="0"/>
                        <a:buChar char="•"/>
                      </a:pPr>
                      <a:r>
                        <a:rPr lang="mn-MN" sz="1800" b="0" kern="1200" dirty="0" smtClean="0">
                          <a:solidFill>
                            <a:schemeClr val="tx1"/>
                          </a:solidFill>
                          <a:latin typeface="Times New Roman" pitchFamily="18" charset="0"/>
                          <a:ea typeface="+mn-ea"/>
                          <a:cs typeface="Times New Roman" pitchFamily="18" charset="0"/>
                        </a:rPr>
                        <a:t>  Биеийн тамир спорт, </a:t>
                      </a:r>
                    </a:p>
                    <a:p>
                      <a:pPr lvl="0">
                        <a:buFont typeface="Arial" pitchFamily="34" charset="0"/>
                        <a:buNone/>
                      </a:pPr>
                      <a:r>
                        <a:rPr lang="mn-MN" sz="1800" b="0" kern="1200" baseline="0" dirty="0" smtClean="0">
                          <a:solidFill>
                            <a:schemeClr val="tx1"/>
                          </a:solidFill>
                          <a:latin typeface="Times New Roman" pitchFamily="18" charset="0"/>
                          <a:ea typeface="+mn-ea"/>
                          <a:cs typeface="Times New Roman" pitchFamily="18" charset="0"/>
                        </a:rPr>
                        <a:t>    </a:t>
                      </a:r>
                      <a:r>
                        <a:rPr lang="mn-MN" sz="1800" b="0" kern="1200" dirty="0" smtClean="0">
                          <a:solidFill>
                            <a:schemeClr val="tx1"/>
                          </a:solidFill>
                          <a:latin typeface="Times New Roman" pitchFamily="18" charset="0"/>
                          <a:ea typeface="+mn-ea"/>
                          <a:cs typeface="Times New Roman" pitchFamily="18" charset="0"/>
                        </a:rPr>
                        <a:t>урлагийн заал </a:t>
                      </a:r>
                      <a:endParaRPr lang="en-US" sz="1800" b="0" kern="1200" dirty="0" smtClean="0">
                        <a:solidFill>
                          <a:schemeClr val="tx1"/>
                        </a:solidFill>
                        <a:latin typeface="Times New Roman" pitchFamily="18" charset="0"/>
                        <a:ea typeface="+mn-ea"/>
                        <a:cs typeface="Times New Roman" pitchFamily="18" charset="0"/>
                      </a:endParaRPr>
                    </a:p>
                    <a:p>
                      <a:pPr lvl="0">
                        <a:buFont typeface="Arial" pitchFamily="34" charset="0"/>
                        <a:buChar char="•"/>
                      </a:pPr>
                      <a:r>
                        <a:rPr lang="mn-MN" sz="1800" b="0" kern="1200" dirty="0" smtClean="0">
                          <a:solidFill>
                            <a:schemeClr val="tx1"/>
                          </a:solidFill>
                          <a:latin typeface="Times New Roman" pitchFamily="18" charset="0"/>
                          <a:ea typeface="+mn-ea"/>
                          <a:cs typeface="Times New Roman" pitchFamily="18" charset="0"/>
                        </a:rPr>
                        <a:t>  Нэг цэгийн үйлчилгээ </a:t>
                      </a:r>
                      <a:endParaRPr lang="en-US" sz="1800" b="0" kern="1200" dirty="0" smtClean="0">
                        <a:solidFill>
                          <a:schemeClr val="tx1"/>
                        </a:solidFill>
                        <a:latin typeface="Times New Roman" pitchFamily="18" charset="0"/>
                        <a:ea typeface="+mn-ea"/>
                        <a:cs typeface="Times New Roman" pitchFamily="18" charset="0"/>
                      </a:endParaRPr>
                    </a:p>
                    <a:p>
                      <a:pPr>
                        <a:buFont typeface="Arial" pitchFamily="34" charset="0"/>
                        <a:buChar char="•"/>
                      </a:pPr>
                      <a:r>
                        <a:rPr lang="mn-MN" sz="1800" b="0" kern="1200" dirty="0" smtClean="0">
                          <a:solidFill>
                            <a:schemeClr val="tx1"/>
                          </a:solidFill>
                          <a:latin typeface="Times New Roman" pitchFamily="18" charset="0"/>
                          <a:ea typeface="+mn-ea"/>
                          <a:cs typeface="Times New Roman" pitchFamily="18" charset="0"/>
                        </a:rPr>
                        <a:t>  Хичээлийн анги </a:t>
                      </a:r>
                    </a:p>
                    <a:p>
                      <a:pPr>
                        <a:buFont typeface="Arial" pitchFamily="34" charset="0"/>
                        <a:buNone/>
                      </a:pPr>
                      <a:r>
                        <a:rPr lang="mn-MN" sz="1800" b="0" kern="1200" dirty="0" smtClean="0">
                          <a:solidFill>
                            <a:schemeClr val="tx1"/>
                          </a:solidFill>
                          <a:latin typeface="Times New Roman" pitchFamily="18" charset="0"/>
                          <a:ea typeface="+mn-ea"/>
                          <a:cs typeface="Times New Roman" pitchFamily="18" charset="0"/>
                        </a:rPr>
                        <a:t>    танхим, техник тоног </a:t>
                      </a:r>
                    </a:p>
                    <a:p>
                      <a:pPr>
                        <a:buFont typeface="Arial" pitchFamily="34" charset="0"/>
                        <a:buNone/>
                      </a:pPr>
                      <a:r>
                        <a:rPr lang="mn-MN" sz="1800" b="0" kern="1200" baseline="0" dirty="0" smtClean="0">
                          <a:solidFill>
                            <a:schemeClr val="tx1"/>
                          </a:solidFill>
                          <a:latin typeface="Times New Roman" pitchFamily="18" charset="0"/>
                          <a:ea typeface="+mn-ea"/>
                          <a:cs typeface="Times New Roman" pitchFamily="18" charset="0"/>
                        </a:rPr>
                        <a:t>    </a:t>
                      </a:r>
                      <a:r>
                        <a:rPr lang="mn-MN" sz="1800" b="0" kern="1200" dirty="0" smtClean="0">
                          <a:solidFill>
                            <a:schemeClr val="tx1"/>
                          </a:solidFill>
                          <a:latin typeface="Times New Roman" pitchFamily="18" charset="0"/>
                          <a:ea typeface="+mn-ea"/>
                          <a:cs typeface="Times New Roman" pitchFamily="18" charset="0"/>
                        </a:rPr>
                        <a:t>төхөөрөмж</a:t>
                      </a:r>
                      <a:endParaRPr lang="en-US" b="0" dirty="0" smtClean="0">
                        <a:solidFill>
                          <a:schemeClr val="tx1"/>
                        </a:solidFill>
                        <a:latin typeface="Times New Roman" pitchFamily="18" charset="0"/>
                        <a:cs typeface="Times New Roman" pitchFamily="18" charset="0"/>
                      </a:endParaRPr>
                    </a:p>
                  </a:txBody>
                  <a:tcPr/>
                </a:tc>
              </a:tr>
              <a:tr h="361894">
                <a:tc>
                  <a:txBody>
                    <a:bodyPr/>
                    <a:lstStyle/>
                    <a:p>
                      <a:r>
                        <a:rPr lang="mn-MN" sz="1800" kern="1200" dirty="0" smtClean="0">
                          <a:solidFill>
                            <a:schemeClr val="dk1"/>
                          </a:solidFill>
                          <a:latin typeface="Times New Roman" pitchFamily="18" charset="0"/>
                          <a:ea typeface="+mn-ea"/>
                          <a:cs typeface="Times New Roman" pitchFamily="18" charset="0"/>
                        </a:rPr>
                        <a:t>          Багшийн хөгжил</a:t>
                      </a:r>
                      <a:endParaRPr lang="en-US" dirty="0">
                        <a:latin typeface="Times New Roman" pitchFamily="18" charset="0"/>
                        <a:cs typeface="Times New Roman" pitchFamily="18" charset="0"/>
                      </a:endParaRPr>
                    </a:p>
                  </a:txBody>
                  <a:tcPr/>
                </a:tc>
                <a:tc>
                  <a:txBody>
                    <a:bodyPr/>
                    <a:lstStyle/>
                    <a:p>
                      <a:r>
                        <a:rPr lang="mn-MN" dirty="0" smtClean="0">
                          <a:latin typeface="Times New Roman" pitchFamily="18" charset="0"/>
                          <a:cs typeface="Times New Roman" pitchFamily="18" charset="0"/>
                        </a:rPr>
                        <a:t>         Оюутны</a:t>
                      </a:r>
                      <a:r>
                        <a:rPr lang="mn-MN" baseline="0" dirty="0" smtClean="0">
                          <a:latin typeface="Times New Roman" pitchFamily="18" charset="0"/>
                          <a:cs typeface="Times New Roman" pitchFamily="18" charset="0"/>
                        </a:rPr>
                        <a:t> хөгжил </a:t>
                      </a:r>
                      <a:endParaRPr lang="en-US" dirty="0">
                        <a:latin typeface="Times New Roman" pitchFamily="18" charset="0"/>
                        <a:cs typeface="Times New Roman" pitchFamily="18" charset="0"/>
                      </a:endParaRPr>
                    </a:p>
                  </a:txBody>
                  <a:tcPr/>
                </a:tc>
                <a:tc>
                  <a:txBody>
                    <a:bodyPr/>
                    <a:lstStyle/>
                    <a:p>
                      <a:r>
                        <a:rPr lang="mn-MN" b="0" dirty="0" smtClean="0">
                          <a:solidFill>
                            <a:schemeClr val="tx1"/>
                          </a:solidFill>
                          <a:latin typeface="Times New Roman" pitchFamily="18" charset="0"/>
                          <a:cs typeface="Times New Roman" pitchFamily="18" charset="0"/>
                        </a:rPr>
                        <a:t>      </a:t>
                      </a:r>
                      <a:r>
                        <a:rPr lang="mn-MN" b="0" baseline="0" dirty="0" smtClean="0">
                          <a:solidFill>
                            <a:schemeClr val="tx1"/>
                          </a:solidFill>
                          <a:latin typeface="Times New Roman" pitchFamily="18" charset="0"/>
                          <a:cs typeface="Times New Roman" pitchFamily="18" charset="0"/>
                        </a:rPr>
                        <a:t>    Орчны </a:t>
                      </a:r>
                      <a:r>
                        <a:rPr lang="mn-MN" b="0" dirty="0" smtClean="0">
                          <a:solidFill>
                            <a:schemeClr val="tx1"/>
                          </a:solidFill>
                          <a:latin typeface="Times New Roman" pitchFamily="18" charset="0"/>
                          <a:cs typeface="Times New Roman" pitchFamily="18" charset="0"/>
                        </a:rPr>
                        <a:t>хөгжил </a:t>
                      </a:r>
                      <a:endParaRPr lang="en-US" b="0" dirty="0">
                        <a:solidFill>
                          <a:schemeClr val="tx1"/>
                        </a:solidFill>
                        <a:latin typeface="Times New Roman" pitchFamily="18" charset="0"/>
                        <a:cs typeface="Times New Roman" pitchFamily="18" charset="0"/>
                      </a:endParaRPr>
                    </a:p>
                  </a:txBody>
                  <a:tcPr/>
                </a:tc>
              </a:tr>
              <a:tr h="1424725">
                <a:tc gridSpan="3">
                  <a:txBody>
                    <a:bodyPr/>
                    <a:lstStyle/>
                    <a:p>
                      <a:endParaRPr lang="mn-MN" b="1" dirty="0" smtClean="0">
                        <a:solidFill>
                          <a:schemeClr val="tx1"/>
                        </a:solidFill>
                        <a:latin typeface="Times New Roman" pitchFamily="18" charset="0"/>
                        <a:cs typeface="Times New Roman" pitchFamily="18" charset="0"/>
                      </a:endParaRPr>
                    </a:p>
                    <a:p>
                      <a:r>
                        <a:rPr lang="mn-MN" b="1" dirty="0" smtClean="0">
                          <a:solidFill>
                            <a:schemeClr val="tx1"/>
                          </a:solidFill>
                          <a:latin typeface="Times New Roman" pitchFamily="18" charset="0"/>
                          <a:cs typeface="Times New Roman" pitchFamily="18" charset="0"/>
                        </a:rPr>
                        <a:t>                                                   Сургуулийн хөгжил </a:t>
                      </a:r>
                    </a:p>
                    <a:p>
                      <a:endParaRPr lang="mn-MN" b="0" dirty="0" smtClean="0">
                        <a:solidFill>
                          <a:schemeClr val="tx1"/>
                        </a:solidFill>
                        <a:latin typeface="Times New Roman" pitchFamily="18" charset="0"/>
                        <a:cs typeface="Times New Roman" pitchFamily="18" charset="0"/>
                      </a:endParaRPr>
                    </a:p>
                    <a:p>
                      <a:r>
                        <a:rPr lang="mn-MN" b="1" dirty="0" smtClean="0">
                          <a:solidFill>
                            <a:schemeClr val="tx1"/>
                          </a:solidFill>
                          <a:latin typeface="Times New Roman" pitchFamily="18" charset="0"/>
                          <a:cs typeface="Times New Roman" pitchFamily="18" charset="0"/>
                        </a:rPr>
                        <a:t>                                        Хөрөнгө оруулалт шаардлагатай</a:t>
                      </a:r>
                      <a:r>
                        <a:rPr lang="mn-MN" b="1" baseline="0" dirty="0" smtClean="0">
                          <a:solidFill>
                            <a:schemeClr val="tx1"/>
                          </a:solidFill>
                          <a:latin typeface="Times New Roman" pitchFamily="18" charset="0"/>
                          <a:cs typeface="Times New Roman" pitchFamily="18" charset="0"/>
                        </a:rPr>
                        <a:t> </a:t>
                      </a:r>
                      <a:r>
                        <a:rPr lang="mn-MN" b="1" dirty="0" smtClean="0">
                          <a:solidFill>
                            <a:schemeClr val="tx1"/>
                          </a:solidFill>
                          <a:latin typeface="Times New Roman" pitchFamily="18" charset="0"/>
                          <a:cs typeface="Times New Roman" pitchFamily="18" charset="0"/>
                        </a:rPr>
                        <a:t> </a:t>
                      </a:r>
                    </a:p>
                    <a:p>
                      <a:endParaRPr lang="en-US" dirty="0"/>
                    </a:p>
                  </a:txBody>
                  <a:tcPr/>
                </a:tc>
                <a:tc hMerge="1">
                  <a:txBody>
                    <a:bodyPr/>
                    <a:lstStyle/>
                    <a:p>
                      <a:endParaRPr lang="en-US" dirty="0"/>
                    </a:p>
                  </a:txBody>
                  <a:tcPr/>
                </a:tc>
                <a:tc hMerge="1">
                  <a:txBody>
                    <a:bodyPr/>
                    <a:lstStyle/>
                    <a:p>
                      <a:endParaRPr lang="en-US" dirty="0"/>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74638"/>
            <a:ext cx="8229600" cy="334962"/>
          </a:xfrm>
        </p:spPr>
        <p:txBody>
          <a:bodyPr/>
          <a:lstStyle/>
          <a:p>
            <a:pPr eaLnBrk="1" hangingPunct="1"/>
            <a:r>
              <a:rPr lang="mn-MN" sz="2000" b="1" smtClean="0">
                <a:latin typeface="Times New Roman" pitchFamily="18" charset="0"/>
                <a:cs typeface="Times New Roman" pitchFamily="18" charset="0"/>
              </a:rPr>
              <a:t/>
            </a:r>
            <a:br>
              <a:rPr lang="mn-MN" sz="2000" b="1" smtClean="0">
                <a:latin typeface="Times New Roman" pitchFamily="18" charset="0"/>
                <a:cs typeface="Times New Roman" pitchFamily="18" charset="0"/>
              </a:rPr>
            </a:br>
            <a:r>
              <a:rPr lang="mn-MN" sz="2000" b="1" smtClean="0">
                <a:latin typeface="Times New Roman" pitchFamily="18" charset="0"/>
                <a:cs typeface="Times New Roman" pitchFamily="18" charset="0"/>
              </a:rPr>
              <a:t/>
            </a:r>
            <a:br>
              <a:rPr lang="mn-MN" sz="2000" b="1" smtClean="0">
                <a:latin typeface="Times New Roman" pitchFamily="18" charset="0"/>
                <a:cs typeface="Times New Roman" pitchFamily="18" charset="0"/>
              </a:rPr>
            </a:br>
            <a:r>
              <a:rPr lang="mn-MN" sz="2000" b="1" smtClean="0">
                <a:latin typeface="Times New Roman" pitchFamily="18" charset="0"/>
                <a:cs typeface="Times New Roman" pitchFamily="18" charset="0"/>
              </a:rPr>
              <a:t>Сургууль санхүүгийн чадавхитай байж, багшийг хөгжүүлэх, оюутныг хөгжүүлэх, сургалтын орчин нөхцлийг сайжруулах замаар өрсөлдөх чадвараа дээшлүүлэхийн тулд бизнесийн байгууллагуудтай дараахь чиглэлээр хамтран ажиллана.  </a:t>
            </a:r>
            <a:endParaRPr lang="en-US" sz="2000" b="1" smtClean="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381000" y="1066800"/>
          <a:ext cx="8229600" cy="5592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mn-MN" dirty="0" smtClean="0">
                <a:latin typeface="Times New Roman" pitchFamily="18" charset="0"/>
                <a:cs typeface="Times New Roman" pitchFamily="18" charset="0"/>
              </a:rPr>
              <a:t>Хөтөлбөрийг хэрэгжүүлснээр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гарах үр дүн </a:t>
            </a:r>
            <a:endParaRPr lang="en-US" dirty="0">
              <a:latin typeface="Times New Roman" pitchFamily="18" charset="0"/>
              <a:cs typeface="Times New Roman" pitchFamily="18" charset="0"/>
            </a:endParaRPr>
          </a:p>
        </p:txBody>
      </p:sp>
      <p:sp>
        <p:nvSpPr>
          <p:cNvPr id="19459" name="Content Placeholder 2"/>
          <p:cNvSpPr>
            <a:spLocks noGrp="1"/>
          </p:cNvSpPr>
          <p:nvPr>
            <p:ph idx="1"/>
          </p:nvPr>
        </p:nvSpPr>
        <p:spPr/>
        <p:txBody>
          <a:bodyPr/>
          <a:lstStyle/>
          <a:p>
            <a:pPr algn="just" eaLnBrk="1" hangingPunct="1"/>
            <a:r>
              <a:rPr lang="mn-MN" sz="1400" smtClean="0">
                <a:latin typeface="Times New Roman" pitchFamily="18" charset="0"/>
                <a:cs typeface="Times New Roman" pitchFamily="18" charset="0"/>
              </a:rPr>
              <a:t>Дадлага практик, эрдэм шинижлгээ, судалгаанд  түшиглэсэн  сургалтыг явуулна. Ингэснээр сургалт- судалгааны уялдаа холбоо хангагдан  чанартай төгсөгчдийг бэлтгэн гаргана.</a:t>
            </a:r>
            <a:endParaRPr lang="en-US" sz="1400" smtClean="0">
              <a:latin typeface="Times New Roman" pitchFamily="18" charset="0"/>
              <a:cs typeface="Times New Roman" pitchFamily="18" charset="0"/>
            </a:endParaRPr>
          </a:p>
          <a:p>
            <a:pPr algn="just" eaLnBrk="1" hangingPunct="1"/>
            <a:r>
              <a:rPr lang="mn-MN" sz="1400" smtClean="0">
                <a:latin typeface="Times New Roman" pitchFamily="18" charset="0"/>
                <a:cs typeface="Times New Roman" pitchFamily="18" charset="0"/>
              </a:rPr>
              <a:t>Багш нарын  эрдэм шинжилгээ, судалгааны ажил хийх мэдлэг ур чадвар дээшилж Б цагийн гүйцэтгэлийн талаархи сэтгэл ханамж,  эрдэм шинжилгээ, инноваци, технологи дамжуулалтын үйл ажиллагаа сайжирна.   </a:t>
            </a:r>
            <a:endParaRPr lang="en-US" sz="1400" smtClean="0">
              <a:latin typeface="Times New Roman" pitchFamily="18" charset="0"/>
              <a:cs typeface="Times New Roman" pitchFamily="18" charset="0"/>
            </a:endParaRPr>
          </a:p>
          <a:p>
            <a:pPr algn="just" eaLnBrk="1" hangingPunct="1"/>
            <a:r>
              <a:rPr lang="mn-MN" sz="1400" smtClean="0">
                <a:latin typeface="Times New Roman" pitchFamily="18" charset="0"/>
                <a:cs typeface="Times New Roman" pitchFamily="18" charset="0"/>
              </a:rPr>
              <a:t>Магистрант оюутан профессорын баг болон профессор багшийн гүйцэтгэж байгаа эрдэм шинжилгээ, судалгааны ажилд   оролцож,  санхүүгийн дэмжлэг авах  боломжтой. /Ассистаншип/</a:t>
            </a:r>
            <a:endParaRPr lang="en-US" sz="1400" smtClean="0">
              <a:latin typeface="Times New Roman" pitchFamily="18" charset="0"/>
              <a:cs typeface="Times New Roman" pitchFamily="18" charset="0"/>
            </a:endParaRPr>
          </a:p>
          <a:p>
            <a:pPr algn="just" eaLnBrk="1" hangingPunct="1"/>
            <a:r>
              <a:rPr lang="mn-MN" sz="1400" smtClean="0">
                <a:latin typeface="Times New Roman" pitchFamily="18" charset="0"/>
                <a:cs typeface="Times New Roman" pitchFamily="18" charset="0"/>
              </a:rPr>
              <a:t>Гадаад, дотоодын пүүс, компани,  аж ахуй нэгж байгууллагатай  зах зээлийн  эрэлт хэрэгцээнд тулгуурласан төсөл ,хөтөлбөр,  эрдэм шинжилгээ, судалгааны ажлыг гүйцэтгэн, үр дүнг үйлдвэрлэл практикт нэвтрүүлэх боломж нээгдэнэ.</a:t>
            </a:r>
            <a:endParaRPr lang="en-US" sz="1400" smtClean="0">
              <a:latin typeface="Times New Roman" pitchFamily="18" charset="0"/>
              <a:cs typeface="Times New Roman" pitchFamily="18" charset="0"/>
            </a:endParaRPr>
          </a:p>
          <a:p>
            <a:pPr algn="just" eaLnBrk="1" hangingPunct="1"/>
            <a:r>
              <a:rPr lang="mn-MN" sz="1400" smtClean="0">
                <a:latin typeface="Times New Roman" pitchFamily="18" charset="0"/>
                <a:cs typeface="Times New Roman" pitchFamily="18" charset="0"/>
              </a:rPr>
              <a:t>Эрдэм шинжилгээ судалгааны үр дүнгээр мэдлэг бий болгож түүнийгээ ашиглан баялаг бүтээх буюу санхүүгийн чадавхиа дээшлүүлэх нөхцөл бүрдэнэ.</a:t>
            </a:r>
            <a:endParaRPr lang="en-US" sz="1400" smtClean="0">
              <a:latin typeface="Times New Roman" pitchFamily="18" charset="0"/>
              <a:cs typeface="Times New Roman" pitchFamily="18" charset="0"/>
            </a:endParaRPr>
          </a:p>
          <a:p>
            <a:pPr algn="just" eaLnBrk="1" hangingPunct="1"/>
            <a:r>
              <a:rPr lang="mn-MN" sz="1400" smtClean="0">
                <a:latin typeface="Times New Roman" pitchFamily="18" charset="0"/>
                <a:cs typeface="Times New Roman" pitchFamily="18" charset="0"/>
              </a:rPr>
              <a:t>Багш,  судлаачдын ажлын үр дүнг зохиогчийн эрх, патент, технологи дамжуулалт, үйлдвэржүүлэлтийн үр дүн зэргээр үнэлэх боломжтой болно. </a:t>
            </a:r>
            <a:endParaRPr lang="en-US" sz="1400" smtClean="0">
              <a:latin typeface="Times New Roman" pitchFamily="18" charset="0"/>
              <a:cs typeface="Times New Roman" pitchFamily="18" charset="0"/>
            </a:endParaRPr>
          </a:p>
          <a:p>
            <a:pPr algn="just" eaLnBrk="1" hangingPunct="1"/>
            <a:r>
              <a:rPr lang="mn-MN" sz="1400" smtClean="0">
                <a:latin typeface="Times New Roman" pitchFamily="18" charset="0"/>
                <a:cs typeface="Times New Roman" pitchFamily="18" charset="0"/>
              </a:rPr>
              <a:t>Эрдэм шинжилгээ, инноваци, технологи дамжуулалтын үйл ажиллагаанд  магистрант  оюутнууд өргөн хамрагдах боломж нээгдэнэ.</a:t>
            </a:r>
            <a:endParaRPr lang="en-US" sz="1400" smtClean="0">
              <a:latin typeface="Times New Roman" pitchFamily="18" charset="0"/>
              <a:cs typeface="Times New Roman" pitchFamily="18" charset="0"/>
            </a:endParaRPr>
          </a:p>
          <a:p>
            <a:pPr algn="just" eaLnBrk="1" hangingPunct="1"/>
            <a:r>
              <a:rPr lang="mn-MN" sz="1400" smtClean="0">
                <a:latin typeface="Times New Roman" pitchFamily="18" charset="0"/>
                <a:cs typeface="Times New Roman" pitchFamily="18" charset="0"/>
              </a:rPr>
              <a:t>Сургууль санхүүгийн хувьд тогтворжин  багшийн хөгжлийн асуудал,оюутны хөгжлийн  сургалтын орчинг сайжруулах асуудлыг шийдвэрлэх боломжтой болно. </a:t>
            </a:r>
            <a:endParaRPr lang="en-US" sz="1400" smtClean="0">
              <a:latin typeface="Times New Roman" pitchFamily="18" charset="0"/>
              <a:cs typeface="Times New Roman" pitchFamily="18" charset="0"/>
            </a:endParaRPr>
          </a:p>
          <a:p>
            <a:pPr algn="just" eaLnBrk="1" hangingPunct="1"/>
            <a:r>
              <a:rPr lang="mn-MN" sz="1400" smtClean="0">
                <a:latin typeface="Times New Roman" pitchFamily="18" charset="0"/>
                <a:cs typeface="Times New Roman" pitchFamily="18" charset="0"/>
              </a:rPr>
              <a:t>Оюутнууд, эрдэмтэн багш судлаачид, сургууль  бүхэлдээ хамтдаа  хөгжих төдийгүй  ХС-ийн   эрдэмтэн багш судлаачид, оюутнуудын эрдэм шинжилгээ, судалгааны  ажлын үр дүнд бий болсон   мэдлэг нь   Монгол улсын  нийгэм эдийн засгийн хөгжилд үнэтэй хувь нэмэр болох юм.</a:t>
            </a:r>
            <a:endParaRPr lang="en-US" sz="1400" smtClean="0">
              <a:latin typeface="Times New Roman" pitchFamily="18" charset="0"/>
              <a:cs typeface="Times New Roman" pitchFamily="18" charset="0"/>
            </a:endParaRPr>
          </a:p>
          <a:p>
            <a:pPr algn="just" eaLnBrk="1" hangingPunct="1"/>
            <a:endParaRPr lang="en-US" sz="140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mn-MN" b="1" dirty="0" smtClean="0">
                <a:latin typeface="Times New Roman" pitchFamily="18" charset="0"/>
                <a:cs typeface="Times New Roman" pitchFamily="18" charset="0"/>
              </a:rPr>
              <a:t>МУИС-ийн хөгжилд Худалдааны Сургуулийн  оруулах хувь нэмэр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rtlCol="0">
            <a:normAutofit fontScale="85000" lnSpcReduction="10000"/>
          </a:bodyPr>
          <a:lstStyle/>
          <a:p>
            <a:pPr algn="just" eaLnBrk="1" fontAlgn="auto" hangingPunct="1">
              <a:spcAft>
                <a:spcPts val="0"/>
              </a:spcAft>
              <a:defRPr/>
            </a:pPr>
            <a:r>
              <a:rPr lang="mn-MN" dirty="0" smtClean="0">
                <a:latin typeface="Times New Roman" pitchFamily="18" charset="0"/>
                <a:cs typeface="Times New Roman" pitchFamily="18" charset="0"/>
              </a:rPr>
              <a:t>Тус сургууль нь бизнесийн байгууллагатай хамтран ажилладаг хамгийн шилдэг сургууль болох зорилго тавин ажиллаж байна. Энэхүү зорилгын хүрээнд хийгдэх бодлого үйл ажиллгаа нь МУИС-ийн алсын хараа, эрхэм зорилгод бүрэн нийцэж байна. </a:t>
            </a:r>
          </a:p>
          <a:p>
            <a:pPr algn="just" eaLnBrk="1" fontAlgn="auto" hangingPunct="1">
              <a:spcAft>
                <a:spcPts val="0"/>
              </a:spcAft>
              <a:defRPr/>
            </a:pPr>
            <a:r>
              <a:rPr lang="mn-MN" dirty="0" smtClean="0">
                <a:latin typeface="Times New Roman" pitchFamily="18" charset="0"/>
                <a:cs typeface="Times New Roman" pitchFamily="18" charset="0"/>
              </a:rPr>
              <a:t>МУИС-ийн бодлого үйл ажиллагааны гол чиглэл болох Их Сургууль-Аж үйлдвэрийн хамтын ажиллагааг  хөгжүүлэхэд бодит хувь нэмэр болно.  </a:t>
            </a:r>
          </a:p>
          <a:p>
            <a:pPr algn="just" eaLnBrk="1" fontAlgn="auto" hangingPunct="1">
              <a:spcAft>
                <a:spcPts val="0"/>
              </a:spcAft>
              <a:defRPr/>
            </a:pPr>
            <a:r>
              <a:rPr lang="mn-MN" dirty="0" smtClean="0">
                <a:latin typeface="Times New Roman" pitchFamily="18" charset="0"/>
                <a:cs typeface="Times New Roman" pitchFamily="18" charset="0"/>
              </a:rPr>
              <a:t>Антрепренёршип төв байгуулах, антрепренёршип магистрын хөтөлбөр нээхэд үндсэн  тулгуур бааз нь болж чадна. </a:t>
            </a:r>
            <a:endParaRPr lang="en-US"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endParaRPr lang="en-US" smtClean="0"/>
          </a:p>
        </p:txBody>
      </p:sp>
      <p:sp>
        <p:nvSpPr>
          <p:cNvPr id="21507" name="Content Placeholder 2"/>
          <p:cNvSpPr>
            <a:spLocks noGrp="1"/>
          </p:cNvSpPr>
          <p:nvPr>
            <p:ph idx="1"/>
          </p:nvPr>
        </p:nvSpPr>
        <p:spPr/>
        <p:txBody>
          <a:bodyPr/>
          <a:lstStyle/>
          <a:p>
            <a:pPr eaLnBrk="1" hangingPunct="1"/>
            <a:endParaRPr lang="mn-MN" b="1" smtClean="0">
              <a:latin typeface="Times New Roman" pitchFamily="18" charset="0"/>
              <a:cs typeface="Times New Roman" pitchFamily="18" charset="0"/>
            </a:endParaRPr>
          </a:p>
          <a:p>
            <a:pPr eaLnBrk="1" hangingPunct="1"/>
            <a:endParaRPr lang="mn-MN" b="1" smtClean="0">
              <a:latin typeface="Times New Roman" pitchFamily="18" charset="0"/>
              <a:cs typeface="Times New Roman" pitchFamily="18" charset="0"/>
            </a:endParaRPr>
          </a:p>
          <a:p>
            <a:pPr eaLnBrk="1" hangingPunct="1">
              <a:buFont typeface="Arial" pitchFamily="34" charset="0"/>
              <a:buNone/>
            </a:pPr>
            <a:r>
              <a:rPr lang="mn-MN" b="1" smtClean="0">
                <a:latin typeface="Times New Roman" pitchFamily="18" charset="0"/>
                <a:cs typeface="Times New Roman" pitchFamily="18" charset="0"/>
              </a:rPr>
              <a:t>    АНХААРАЛ ТАВЬСАНД БАЯРЛАЛАА</a:t>
            </a:r>
            <a:endParaRPr lang="en-US" smtClean="0">
              <a:latin typeface="Times New Roman" pitchFamily="18" charset="0"/>
              <a:cs typeface="Times New Roman" pitchFamily="18" charset="0"/>
            </a:endParaRPr>
          </a:p>
          <a:p>
            <a:pPr eaLnBrk="1" hangingPunct="1"/>
            <a:endParaRPr lang="en-US"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TotalTime>
  <Words>1336</Words>
  <Application>Microsoft Office PowerPoint</Application>
  <PresentationFormat>On-screen Show (4:3)</PresentationFormat>
  <Paragraphs>218</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Times New Roman</vt:lpstr>
      <vt:lpstr>Wingdings</vt:lpstr>
      <vt:lpstr>Malgun Gothic</vt:lpstr>
      <vt:lpstr>Office Theme</vt:lpstr>
      <vt:lpstr>  “БҮРЭЛДЭХҮҮН СУРГУУЛИУД МУИС-ийн ХӨГЖЛИЙН БОДЛОГОД”          НЭЭЛТТЭЙ ХЭЛЭЛЦҮҮЛЭГТ ТАВИХ БОДЛОГЫН ИЛТГЭЛ </vt:lpstr>
      <vt:lpstr> МУИС, Худалдааны сургуулийн тухай товч танилцуулга </vt:lpstr>
      <vt:lpstr> Сургуулийн бүтэц  </vt:lpstr>
      <vt:lpstr>Slide 4</vt:lpstr>
      <vt:lpstr>2013-2016 онд Худалдааны Сургуулийг  хөгжүүлэх хөгжлийн хөтөлбөр</vt:lpstr>
      <vt:lpstr>Нэг. Худалдааны Сургуулийн өнөөгийн байдалд хийсэн шинжилгээ  </vt:lpstr>
      <vt:lpstr>  Бакалавр, магистрын  сургалтын  үйл ажиллагаанд дараахь шалгуур үзүүлэлтийн дагуу шинжилгээ хийсэн. </vt:lpstr>
      <vt:lpstr> Эрдэм шинжилгээ, судалгаа, инноваци, технологи дамжуулалтын үйл ажиллагаанд  дараахь шалгуур үзүүлэлтийн дагуу шинжилгээ хийсэн.  </vt:lpstr>
      <vt:lpstr>  Гадаад дотоод харилцаа, хамтын ажиллагаанд  дараахь шалгуур үзүүлэлтийн дагуу шинжилгээ хийсэн.  </vt:lpstr>
      <vt:lpstr>  Өнөөгийн байдалд хийсэн  шинжилгээний үр дүн </vt:lpstr>
      <vt:lpstr>Slide 11</vt:lpstr>
      <vt:lpstr>Slide 12</vt:lpstr>
      <vt:lpstr>Хоёр. Гадаадын их сургуулиудын  туршлага</vt:lpstr>
      <vt:lpstr>Slide 14</vt:lpstr>
      <vt:lpstr>Slide 15</vt:lpstr>
      <vt:lpstr>Гурав. Худалдааны Сургуулийн хөгжлийн хөтөлбөр </vt:lpstr>
      <vt:lpstr>  Сургууль санхүүгийн чадавхитай байж, багшийг хөгжүүлэх, оюутныг хөгжүүлэх, сургалтын орчин нөхцлийг сайжруулах замаар өрсөлдөх чадвараа дээшлүүлэхийн тулд бизнесийн байгууллагуудтай дараахь чиглэлээр хамтран ажиллана.  </vt:lpstr>
      <vt:lpstr>Хөтөлбөрийг хэрэгжүүлснээр  гарах үр дүн </vt:lpstr>
      <vt:lpstr>МУИС-ийн хөгжилд Худалдааны Сургуулийн  оруулах хувь нэмэр </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2013-2016 онд  МУИС, Худалдааны сургуулийг хөгүүлэх хөгжлийн хөтөлбөр</dc:title>
  <dc:creator>Oyunjargal</dc:creator>
  <cp:lastModifiedBy>admin</cp:lastModifiedBy>
  <cp:revision>88</cp:revision>
  <dcterms:created xsi:type="dcterms:W3CDTF">2013-04-18T02:18:57Z</dcterms:created>
  <dcterms:modified xsi:type="dcterms:W3CDTF">2013-04-23T03:17:04Z</dcterms:modified>
</cp:coreProperties>
</file>