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7" r:id="rId2"/>
    <p:sldId id="259" r:id="rId3"/>
    <p:sldId id="278" r:id="rId4"/>
    <p:sldId id="262" r:id="rId5"/>
    <p:sldId id="275" r:id="rId6"/>
    <p:sldId id="260" r:id="rId7"/>
    <p:sldId id="284" r:id="rId8"/>
    <p:sldId id="263" r:id="rId9"/>
    <p:sldId id="280" r:id="rId10"/>
    <p:sldId id="281" r:id="rId11"/>
    <p:sldId id="269" r:id="rId12"/>
    <p:sldId id="270" r:id="rId13"/>
    <p:sldId id="266" r:id="rId14"/>
    <p:sldId id="282" r:id="rId15"/>
    <p:sldId id="283"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E8BA"/>
    <a:srgbClr val="40E0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85" autoAdjust="0"/>
    <p:restoredTop sz="80714" autoAdjust="0"/>
  </p:normalViewPr>
  <p:slideViewPr>
    <p:cSldViewPr>
      <p:cViewPr>
        <p:scale>
          <a:sx n="52" d="100"/>
          <a:sy n="52" d="100"/>
        </p:scale>
        <p:origin x="-1602" y="-34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A3ED75-02A6-4943-8F4B-A6EE30C7E428}" type="datetimeFigureOut">
              <a:rPr lang="en-US" smtClean="0"/>
              <a:pPr/>
              <a:t>5/7/2013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AA0551-EC6F-4C74-8CA6-31CF906A17D5}" type="slidenum">
              <a:rPr lang="en-US" smtClean="0"/>
              <a:pPr/>
              <a:t>‹#›</a:t>
            </a:fld>
            <a:endParaRPr lang="en-US"/>
          </a:p>
        </p:txBody>
      </p:sp>
    </p:spTree>
    <p:extLst>
      <p:ext uri="{BB962C8B-B14F-4D97-AF65-F5344CB8AC3E}">
        <p14:creationId xmlns:p14="http://schemas.microsoft.com/office/powerpoint/2010/main" val="15419628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smtClean="0"/>
              <a:t>Rita</a:t>
            </a:r>
          </a:p>
          <a:p>
            <a:r>
              <a:rPr lang="en-US" dirty="0" smtClean="0"/>
              <a:t>Good Morning!</a:t>
            </a:r>
            <a:r>
              <a:rPr lang="en-US" baseline="0" dirty="0" smtClean="0"/>
              <a:t> I’m Rita </a:t>
            </a:r>
            <a:r>
              <a:rPr lang="en-US" baseline="0" dirty="0" err="1" smtClean="0"/>
              <a:t>Rowand</a:t>
            </a:r>
            <a:r>
              <a:rPr lang="en-US" baseline="0" dirty="0" smtClean="0"/>
              <a:t>…</a:t>
            </a:r>
            <a:r>
              <a:rPr lang="en-US" baseline="0" dirty="0" err="1" smtClean="0"/>
              <a:t>Ofc</a:t>
            </a:r>
            <a:r>
              <a:rPr lang="en-US" baseline="0" dirty="0" smtClean="0"/>
              <a:t> of Global Strategies. I’ve had the opportunity to travel to Russia twice on behalf of George Mason.</a:t>
            </a:r>
          </a:p>
          <a:p>
            <a:endParaRPr lang="en-US" dirty="0" smtClean="0"/>
          </a:p>
          <a:p>
            <a:r>
              <a:rPr lang="en-US" dirty="0" smtClean="0"/>
              <a:t>In</a:t>
            </a:r>
            <a:r>
              <a:rPr lang="en-US" baseline="0" dirty="0" smtClean="0"/>
              <a:t> this</a:t>
            </a:r>
            <a:r>
              <a:rPr lang="en-US" dirty="0" smtClean="0"/>
              <a:t> session we</a:t>
            </a:r>
            <a:r>
              <a:rPr lang="en-US" baseline="0" dirty="0" smtClean="0"/>
              <a:t> will explore the policies and cultural complexities that surround the development of academic collaboration with Russian universities. </a:t>
            </a:r>
          </a:p>
          <a:p>
            <a:r>
              <a:rPr lang="en-US" baseline="0" dirty="0" smtClean="0"/>
              <a:t>Mason includes Russia in its strategic plan and takes advantage of its proximity to Washington DC to provide expertise in support of policymakers, scholars, and the international community. </a:t>
            </a:r>
          </a:p>
          <a:p>
            <a:r>
              <a:rPr lang="en-US" baseline="0" dirty="0" smtClean="0"/>
              <a:t>Historically, interests and resulting partnerships initially emerged due to faculty connections. We have a constellation of Russian scholars in our university who were strong proponents for forging early partnerships. Through their development of strong ties between George Mason and some of the most preeminent universities in the Eurasian region, we have been able to collaborate and join together in conferences, guest lecture-ships, faculty exchange and other joint ventures. Earlier this year Mason hosted a Global Problem Solving Conference which included participants from the Higher School of Economics in Moscow. </a:t>
            </a:r>
          </a:p>
          <a:p>
            <a:r>
              <a:rPr lang="en-US" baseline="0" dirty="0" smtClean="0"/>
              <a:t>Furthermore, Mason’s strong commitment to Russian language learning, which has been in existence for over 35 years with a related major, created a strong foundation for eventual partnerships and joint projects, of which we will elaborate more, later in the presentation. Please feel free to inject comments and questions throughout the presentation.</a:t>
            </a:r>
          </a:p>
          <a:p>
            <a:endParaRPr lang="en-US" baseline="0" dirty="0" smtClean="0"/>
          </a:p>
          <a:p>
            <a:r>
              <a:rPr lang="en-US" baseline="0" dirty="0" smtClean="0"/>
              <a:t>Today, I would like to introduce you to Ms. Svetlana </a:t>
            </a:r>
            <a:r>
              <a:rPr lang="en-US" baseline="0" dirty="0" err="1" smtClean="0"/>
              <a:t>Filiatreau</a:t>
            </a:r>
            <a:r>
              <a:rPr lang="en-US" baseline="0" dirty="0" smtClean="0"/>
              <a:t>, our Eurasian Coordinator in the Office of Global Strategies, who is a Ph. D. candidate doing research in …Ms. </a:t>
            </a:r>
            <a:r>
              <a:rPr lang="en-US" baseline="0" dirty="0" err="1" smtClean="0"/>
              <a:t>Richena</a:t>
            </a:r>
            <a:r>
              <a:rPr lang="en-US" baseline="0" dirty="0" smtClean="0"/>
              <a:t> </a:t>
            </a:r>
            <a:r>
              <a:rPr lang="en-US" baseline="0" dirty="0" err="1" smtClean="0"/>
              <a:t>Purnell</a:t>
            </a:r>
            <a:r>
              <a:rPr lang="en-US" baseline="0" dirty="0" smtClean="0"/>
              <a:t> </a:t>
            </a:r>
            <a:r>
              <a:rPr lang="en-US" baseline="0" dirty="0" err="1" smtClean="0"/>
              <a:t>Sayle</a:t>
            </a:r>
            <a:r>
              <a:rPr lang="en-US" baseline="0" dirty="0" smtClean="0"/>
              <a:t>, Manager of the Global Strategies Office, who traveled to Russia last summer for promotion of our Dual Degree program with Moscow State University,  and Ms. Cheryl Choy, International  MOU and Agreements Coordinator.</a:t>
            </a:r>
          </a:p>
        </p:txBody>
      </p:sp>
      <p:sp>
        <p:nvSpPr>
          <p:cNvPr id="4" name="Slide Number Placeholder 3"/>
          <p:cNvSpPr>
            <a:spLocks noGrp="1"/>
          </p:cNvSpPr>
          <p:nvPr>
            <p:ph type="sldNum" sz="quarter" idx="10"/>
          </p:nvPr>
        </p:nvSpPr>
        <p:spPr/>
        <p:txBody>
          <a:bodyPr/>
          <a:lstStyle/>
          <a:p>
            <a:fld id="{C0AA0551-EC6F-4C74-8CA6-31CF906A17D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is this a picture of??  What is the relevance</a:t>
            </a:r>
            <a:r>
              <a:rPr lang="en-US" baseline="0" dirty="0" smtClean="0"/>
              <a:t> of it and what will we say? Perhaps we want to insert the map with universities? (#6)</a:t>
            </a:r>
            <a:endParaRPr lang="en-US" dirty="0" smtClean="0"/>
          </a:p>
          <a:p>
            <a:r>
              <a:rPr lang="en-US" dirty="0" smtClean="0"/>
              <a:t> </a:t>
            </a:r>
            <a:endParaRPr lang="en-US" dirty="0"/>
          </a:p>
        </p:txBody>
      </p:sp>
      <p:sp>
        <p:nvSpPr>
          <p:cNvPr id="4" name="Slide Number Placeholder 3"/>
          <p:cNvSpPr>
            <a:spLocks noGrp="1"/>
          </p:cNvSpPr>
          <p:nvPr>
            <p:ph type="sldNum" sz="quarter" idx="10"/>
          </p:nvPr>
        </p:nvSpPr>
        <p:spPr/>
        <p:txBody>
          <a:bodyPr/>
          <a:lstStyle/>
          <a:p>
            <a:fld id="{C0AA0551-EC6F-4C74-8CA6-31CF906A17D5}" type="slidenum">
              <a:rPr lang="en-US" smtClean="0"/>
              <a:pPr/>
              <a:t>2</a:t>
            </a:fld>
            <a:endParaRPr lang="en-US"/>
          </a:p>
        </p:txBody>
      </p:sp>
    </p:spTree>
    <p:extLst>
      <p:ext uri="{BB962C8B-B14F-4D97-AF65-F5344CB8AC3E}">
        <p14:creationId xmlns:p14="http://schemas.microsoft.com/office/powerpoint/2010/main" val="3819043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AA0551-EC6F-4C74-8CA6-31CF906A17D5}" type="slidenum">
              <a:rPr lang="en-US" smtClean="0"/>
              <a:pPr/>
              <a:t>3</a:t>
            </a:fld>
            <a:endParaRPr lang="en-US"/>
          </a:p>
        </p:txBody>
      </p:sp>
    </p:spTree>
    <p:extLst>
      <p:ext uri="{BB962C8B-B14F-4D97-AF65-F5344CB8AC3E}">
        <p14:creationId xmlns:p14="http://schemas.microsoft.com/office/powerpoint/2010/main" val="3075882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Svetlana</a:t>
            </a:r>
          </a:p>
          <a:p>
            <a:r>
              <a:rPr lang="en-US" dirty="0" smtClean="0"/>
              <a:t>Examples – licensing and tightening controls –</a:t>
            </a:r>
          </a:p>
          <a:p>
            <a:endParaRPr lang="en-US" dirty="0" smtClean="0"/>
          </a:p>
          <a:p>
            <a:r>
              <a:rPr lang="en-US" dirty="0" smtClean="0"/>
              <a:t>Extra “points” for</a:t>
            </a:r>
            <a:r>
              <a:rPr lang="en-US" baseline="0" dirty="0" smtClean="0"/>
              <a:t> the following:</a:t>
            </a:r>
            <a:endParaRPr lang="en-US" dirty="0" smtClean="0"/>
          </a:p>
          <a:p>
            <a:r>
              <a:rPr lang="en-US" dirty="0" smtClean="0"/>
              <a:t>Requirements</a:t>
            </a:r>
            <a:r>
              <a:rPr lang="en-US" baseline="0" dirty="0" smtClean="0"/>
              <a:t> for increased quality and bonus points for faculty and administration’s professional development (extra points, if it is conducted abroad)</a:t>
            </a:r>
          </a:p>
          <a:p>
            <a:r>
              <a:rPr lang="en-US" baseline="0" dirty="0" smtClean="0"/>
              <a:t>Increased focus and pressure to publish in peer reviewed publications in high ranked foreign publications – although the degree varies by institutions</a:t>
            </a:r>
          </a:p>
          <a:p>
            <a:r>
              <a:rPr lang="en-US" baseline="0" dirty="0" smtClean="0"/>
              <a:t>Increased focus on providing students with global and international experience – either through traditional study abroad and exchanges (increased pressure on partner universities to come up with equal exchange options); short term programs, preferably for credit; global classrooms – live, simultaneous, technology-facilitated international classroom; depending on the type of the university, the focus maybe on the international research (even at the bachelor’s level);</a:t>
            </a:r>
          </a:p>
          <a:p>
            <a:r>
              <a:rPr lang="en-US" baseline="0" dirty="0" smtClean="0"/>
              <a:t>Big push for sciences and engineering – tech transfer, from innovative research to innovative business ventures</a:t>
            </a:r>
          </a:p>
          <a:p>
            <a:r>
              <a:rPr lang="en-US" baseline="0" dirty="0" smtClean="0"/>
              <a:t>Government facilitates creation of strategic investment avenues to create on the premises of universities innovative businesses (dramatically expediting research-to-market cycle).</a:t>
            </a:r>
            <a:endParaRPr lang="en-US" dirty="0"/>
          </a:p>
        </p:txBody>
      </p:sp>
      <p:sp>
        <p:nvSpPr>
          <p:cNvPr id="4" name="Slide Number Placeholder 3"/>
          <p:cNvSpPr>
            <a:spLocks noGrp="1"/>
          </p:cNvSpPr>
          <p:nvPr>
            <p:ph type="sldNum" sz="quarter" idx="10"/>
          </p:nvPr>
        </p:nvSpPr>
        <p:spPr/>
        <p:txBody>
          <a:bodyPr/>
          <a:lstStyle/>
          <a:p>
            <a:fld id="{C0AA0551-EC6F-4C74-8CA6-31CF906A17D5}"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smtClean="0"/>
              <a:t>Rita</a:t>
            </a:r>
          </a:p>
          <a:p>
            <a:r>
              <a:rPr lang="en-US" dirty="0" smtClean="0"/>
              <a:t>Russia has been on George Mason’s</a:t>
            </a:r>
            <a:r>
              <a:rPr lang="en-US" baseline="0" dirty="0" smtClean="0"/>
              <a:t> </a:t>
            </a:r>
            <a:r>
              <a:rPr lang="en-US" dirty="0" smtClean="0"/>
              <a:t>radar for quite some time. </a:t>
            </a:r>
          </a:p>
          <a:p>
            <a:r>
              <a:rPr lang="en-US" dirty="0" smtClean="0"/>
              <a:t>With a strategic focus on the BRIC regions, Russia is an important area for us to turn our attentions. </a:t>
            </a:r>
          </a:p>
          <a:p>
            <a:pPr marL="228600" indent="-228600">
              <a:buAutoNum type="arabicPeriod"/>
            </a:pPr>
            <a:r>
              <a:rPr lang="en-US" dirty="0" smtClean="0"/>
              <a:t>Mason has </a:t>
            </a:r>
            <a:r>
              <a:rPr lang="en-US" dirty="0" err="1" smtClean="0"/>
              <a:t>TraCCC</a:t>
            </a:r>
            <a:r>
              <a:rPr lang="en-US" dirty="0" smtClean="0"/>
              <a:t>.  The Terrorism, Transnational Crime and Corruption Center, which is part of our School of Public Policy. It studies organized crime and corruption, human trafficking, weapons smuggling and money laundering, illicit trade, drug trafficking and Environmental Crime. In 2012 </a:t>
            </a:r>
            <a:r>
              <a:rPr lang="en-US" dirty="0" err="1" smtClean="0"/>
              <a:t>TraCCC</a:t>
            </a:r>
            <a:r>
              <a:rPr lang="en-US" dirty="0" smtClean="0"/>
              <a:t> established a partnership with a Swiss NGO: Foundation for the World Anti-Illicit Traffic Organization, (WAITO) and now functions as the U.S. Bureau of WAITO.</a:t>
            </a:r>
          </a:p>
          <a:p>
            <a:pPr marL="0" indent="0">
              <a:buNone/>
            </a:pPr>
            <a:r>
              <a:rPr lang="en-US" dirty="0" smtClean="0"/>
              <a:t>2.</a:t>
            </a:r>
            <a:r>
              <a:rPr lang="en-US" baseline="0" dirty="0" smtClean="0"/>
              <a:t> Mason currently has Dual Degree programs with both Moscow State University, as an undergrad program in the disciplines of Economics and Management. We will elaborate on this program more in a moment. In 2006 we began discussions with the State University Higher School of Economics. We now have a Dual Degree program with them where students may obtain an M.A. in Economics from both institutions. Additionally we have implemented an International Executive Training Program on Real Estate Organization and Management, Development and Finance. Participants receive a Certificate in Real Estate Management. This program is not for academic credit.</a:t>
            </a:r>
            <a:endParaRPr lang="en-US" dirty="0" smtClean="0"/>
          </a:p>
          <a:p>
            <a:r>
              <a:rPr lang="en-US" dirty="0" smtClean="0"/>
              <a:t>3. And, we have a Student Exchange arrangement with St. Petersburg</a:t>
            </a:r>
            <a:r>
              <a:rPr lang="en-US" baseline="0" dirty="0" smtClean="0"/>
              <a:t> State University.</a:t>
            </a:r>
          </a:p>
          <a:p>
            <a:endParaRPr lang="en-US" dirty="0" smtClean="0"/>
          </a:p>
          <a:p>
            <a:r>
              <a:rPr lang="en-US" dirty="0" smtClean="0"/>
              <a:t>2. Short term programs have</a:t>
            </a:r>
            <a:r>
              <a:rPr lang="en-US" baseline="0" dirty="0" smtClean="0"/>
              <a:t> been</a:t>
            </a:r>
            <a:r>
              <a:rPr lang="en-US" dirty="0" smtClean="0"/>
              <a:t> designed for graduate and undergraduate students who want to participate in a customized program based  on the students interests and fields of study, during the university’s</a:t>
            </a:r>
            <a:r>
              <a:rPr lang="en-US" baseline="0" dirty="0" smtClean="0"/>
              <a:t> winter break and summer session. Students receive a certificate of participation, but we are also exploring ways that they can receive credit at their respective institutions.</a:t>
            </a:r>
          </a:p>
          <a:p>
            <a:endParaRPr lang="en-US" dirty="0" smtClean="0"/>
          </a:p>
          <a:p>
            <a:r>
              <a:rPr lang="en-US" dirty="0" smtClean="0"/>
              <a:t>3. The Center for Eurasian Studies (CES) at George Mason University promotes the advancement of research, education, international collaboration, and local outreach in support of current and future scholars and students of the areas stretching from East Central Europe to Russia, Central Asia and the Caucasus.</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C0AA0551-EC6F-4C74-8CA6-31CF906A17D5}" type="slidenum">
              <a:rPr lang="en-US" smtClean="0"/>
              <a:pPr/>
              <a:t>5</a:t>
            </a:fld>
            <a:endParaRPr lang="en-US"/>
          </a:p>
        </p:txBody>
      </p:sp>
    </p:spTree>
    <p:extLst>
      <p:ext uri="{BB962C8B-B14F-4D97-AF65-F5344CB8AC3E}">
        <p14:creationId xmlns:p14="http://schemas.microsoft.com/office/powerpoint/2010/main" val="1041995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600"/>
              </a:spcBef>
              <a:spcAft>
                <a:spcPts val="1000"/>
              </a:spcAft>
            </a:pPr>
            <a:r>
              <a:rPr lang="en-US" sz="1100" dirty="0" smtClean="0">
                <a:latin typeface="+mj-lt"/>
                <a:ea typeface="Calibri"/>
                <a:cs typeface="Times New Roman"/>
              </a:rPr>
              <a:t>Svetlana</a:t>
            </a:r>
          </a:p>
          <a:p>
            <a:pPr>
              <a:spcBef>
                <a:spcPts val="600"/>
              </a:spcBef>
              <a:spcAft>
                <a:spcPts val="1000"/>
              </a:spcAft>
            </a:pPr>
            <a:r>
              <a:rPr lang="en-US" sz="1100" dirty="0" smtClean="0">
                <a:latin typeface="+mj-lt"/>
                <a:ea typeface="Calibri"/>
                <a:cs typeface="Times New Roman"/>
              </a:rPr>
              <a:t>In 2008, </a:t>
            </a:r>
            <a:r>
              <a:rPr lang="en-US" sz="1100" dirty="0">
                <a:latin typeface="+mj-lt"/>
                <a:ea typeface="Calibri"/>
                <a:cs typeface="Times New Roman"/>
              </a:rPr>
              <a:t>George Mason University </a:t>
            </a:r>
            <a:r>
              <a:rPr lang="en-US" sz="1100" dirty="0" smtClean="0">
                <a:latin typeface="+mj-lt"/>
                <a:ea typeface="Calibri"/>
                <a:cs typeface="Times New Roman"/>
              </a:rPr>
              <a:t>began</a:t>
            </a:r>
            <a:r>
              <a:rPr lang="en-US" sz="1100" baseline="0" dirty="0" smtClean="0">
                <a:latin typeface="+mj-lt"/>
                <a:ea typeface="Calibri"/>
                <a:cs typeface="Times New Roman"/>
              </a:rPr>
              <a:t> planning</a:t>
            </a:r>
            <a:r>
              <a:rPr lang="en-US" sz="1100" dirty="0" smtClean="0">
                <a:latin typeface="+mj-lt"/>
                <a:ea typeface="Calibri"/>
                <a:cs typeface="Times New Roman"/>
              </a:rPr>
              <a:t> </a:t>
            </a:r>
            <a:r>
              <a:rPr lang="en-US" sz="1100" dirty="0">
                <a:latin typeface="+mj-lt"/>
                <a:ea typeface="Calibri"/>
                <a:cs typeface="Times New Roman"/>
              </a:rPr>
              <a:t>a dual degree program in partnership with Moscow State University’s Economics Department. </a:t>
            </a:r>
          </a:p>
          <a:p>
            <a:pPr>
              <a:spcBef>
                <a:spcPts val="600"/>
              </a:spcBef>
              <a:spcAft>
                <a:spcPts val="1000"/>
              </a:spcAft>
            </a:pPr>
            <a:r>
              <a:rPr lang="en-US" sz="1100" dirty="0">
                <a:latin typeface="+mj-lt"/>
                <a:ea typeface="Calibri"/>
                <a:cs typeface="Times New Roman"/>
              </a:rPr>
              <a:t>Students enrolled in this program will receive degrees from two institutions, one from GMU and one from MSU, Russia’s leading institution of higher education. </a:t>
            </a:r>
          </a:p>
          <a:p>
            <a:pPr>
              <a:spcBef>
                <a:spcPts val="600"/>
              </a:spcBef>
              <a:spcAft>
                <a:spcPts val="1000"/>
              </a:spcAft>
            </a:pPr>
            <a:r>
              <a:rPr lang="en-US" sz="1100" dirty="0">
                <a:latin typeface="+mj-lt"/>
                <a:ea typeface="Calibri"/>
                <a:cs typeface="Times New Roman"/>
              </a:rPr>
              <a:t>Undergraduate degrees are offered with majors in Economics </a:t>
            </a:r>
            <a:r>
              <a:rPr lang="en-US" sz="1100" dirty="0" smtClean="0">
                <a:latin typeface="+mj-lt"/>
                <a:ea typeface="Calibri"/>
                <a:cs typeface="Times New Roman"/>
              </a:rPr>
              <a:t>or </a:t>
            </a:r>
            <a:r>
              <a:rPr lang="en-US" sz="1100" dirty="0">
                <a:latin typeface="+mj-lt"/>
                <a:ea typeface="Calibri"/>
                <a:cs typeface="Times New Roman"/>
              </a:rPr>
              <a:t>Management.  Students begin their undergraduate studies in MSU and apply in the fall of their freshman year to come to Mason in their sophomore year.  Upon arrival to Mason, students spend their second year in classes taught by MSU faculty, while improving their English skills through ELI. In the third and the fourth year, the students enroll into classes in their specific majors taught by GMU faculty.  To date, two cohorts of students are enrolled in the program. </a:t>
            </a:r>
            <a:endParaRPr lang="en-US" sz="1100" dirty="0" smtClean="0">
              <a:latin typeface="+mj-lt"/>
              <a:ea typeface="Calibri"/>
              <a:cs typeface="Times New Roman"/>
            </a:endParaRPr>
          </a:p>
          <a:p>
            <a:pPr>
              <a:spcBef>
                <a:spcPts val="600"/>
              </a:spcBef>
              <a:spcAft>
                <a:spcPts val="1000"/>
              </a:spcAft>
            </a:pPr>
            <a:endParaRPr lang="en-US" sz="1100" baseline="0" dirty="0" smtClean="0">
              <a:solidFill>
                <a:srgbClr val="FF0000"/>
              </a:solidFill>
              <a:latin typeface="+mj-lt"/>
              <a:ea typeface="Calibri"/>
              <a:cs typeface="Times New Roman"/>
            </a:endParaRPr>
          </a:p>
          <a:p>
            <a:pPr>
              <a:spcBef>
                <a:spcPts val="600"/>
              </a:spcBef>
              <a:spcAft>
                <a:spcPts val="1000"/>
              </a:spcAft>
            </a:pPr>
            <a:r>
              <a:rPr lang="en-US" sz="1100" b="1" i="1" baseline="0" dirty="0" smtClean="0">
                <a:solidFill>
                  <a:srgbClr val="FFFF00"/>
                </a:solidFill>
                <a:latin typeface="+mj-lt"/>
                <a:ea typeface="Calibri"/>
                <a:cs typeface="Times New Roman"/>
              </a:rPr>
              <a:t>Due </a:t>
            </a:r>
            <a:r>
              <a:rPr lang="en-US" sz="1100" b="1" i="1" baseline="0" dirty="0">
                <a:solidFill>
                  <a:srgbClr val="FFFF00"/>
                </a:solidFill>
                <a:latin typeface="+mj-lt"/>
                <a:ea typeface="Calibri"/>
                <a:cs typeface="Times New Roman"/>
              </a:rPr>
              <a:t>to the need to </a:t>
            </a:r>
            <a:r>
              <a:rPr lang="en-US" sz="1100" b="1" i="1" baseline="0" dirty="0" smtClean="0">
                <a:solidFill>
                  <a:srgbClr val="FFFF00"/>
                </a:solidFill>
                <a:latin typeface="+mj-lt"/>
                <a:ea typeface="Calibri"/>
                <a:cs typeface="Times New Roman"/>
              </a:rPr>
              <a:t>increase program participants, there </a:t>
            </a:r>
            <a:r>
              <a:rPr lang="en-US" sz="1100" b="1" i="1" baseline="0" dirty="0">
                <a:solidFill>
                  <a:srgbClr val="FFFF00"/>
                </a:solidFill>
                <a:latin typeface="+mj-lt"/>
                <a:ea typeface="Calibri"/>
                <a:cs typeface="Times New Roman"/>
              </a:rPr>
              <a:t>will not be a new cohort </a:t>
            </a:r>
            <a:r>
              <a:rPr lang="en-US" sz="1100" b="1" i="1" baseline="0" dirty="0" smtClean="0">
                <a:solidFill>
                  <a:srgbClr val="FFFF00"/>
                </a:solidFill>
                <a:latin typeface="+mj-lt"/>
                <a:ea typeface="Calibri"/>
                <a:cs typeface="Times New Roman"/>
              </a:rPr>
              <a:t>until Fall 2013.  </a:t>
            </a:r>
            <a:endParaRPr lang="en-US" sz="1100" b="1" i="1" baseline="0" dirty="0">
              <a:solidFill>
                <a:srgbClr val="FFFF00"/>
              </a:solidFill>
              <a:latin typeface="+mj-lt"/>
            </a:endParaRPr>
          </a:p>
          <a:p>
            <a:pPr>
              <a:lnSpc>
                <a:spcPct val="200000"/>
              </a:lnSpc>
              <a:spcBef>
                <a:spcPts val="600"/>
              </a:spcBef>
              <a:spcAft>
                <a:spcPts val="1000"/>
              </a:spcAft>
            </a:pPr>
            <a:endParaRPr lang="en-US" baseline="0" dirty="0">
              <a:solidFill>
                <a:srgbClr val="FF0000"/>
              </a:solidFill>
            </a:endParaRPr>
          </a:p>
        </p:txBody>
      </p:sp>
      <p:sp>
        <p:nvSpPr>
          <p:cNvPr id="4" name="Slide Number Placeholder 3"/>
          <p:cNvSpPr>
            <a:spLocks noGrp="1"/>
          </p:cNvSpPr>
          <p:nvPr>
            <p:ph type="sldNum" sz="quarter" idx="10"/>
          </p:nvPr>
        </p:nvSpPr>
        <p:spPr/>
        <p:txBody>
          <a:bodyPr/>
          <a:lstStyle/>
          <a:p>
            <a:fld id="{FF183151-DA2B-472B-B585-74A68B33C0D1}" type="slidenum">
              <a:rPr lang="en-US" smtClean="0"/>
              <a:pPr/>
              <a:t>6</a:t>
            </a:fld>
            <a:endParaRPr lang="en-US"/>
          </a:p>
        </p:txBody>
      </p:sp>
    </p:spTree>
    <p:extLst>
      <p:ext uri="{BB962C8B-B14F-4D97-AF65-F5344CB8AC3E}">
        <p14:creationId xmlns:p14="http://schemas.microsoft.com/office/powerpoint/2010/main" val="42318112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Svetlana</a:t>
            </a:r>
          </a:p>
          <a:p>
            <a:r>
              <a:rPr lang="en-US" dirty="0" smtClean="0"/>
              <a:t>Program Students</a:t>
            </a:r>
          </a:p>
          <a:p>
            <a:pPr lvl="1"/>
            <a:r>
              <a:rPr lang="en-US" dirty="0" smtClean="0"/>
              <a:t>Student body composition in MSU Economics Department</a:t>
            </a:r>
          </a:p>
          <a:p>
            <a:pPr lvl="1"/>
            <a:r>
              <a:rPr lang="en-US" dirty="0" smtClean="0"/>
              <a:t>Students entering MSU-GMU Dual Degree program</a:t>
            </a:r>
          </a:p>
          <a:p>
            <a:r>
              <a:rPr lang="en-US" dirty="0" smtClean="0"/>
              <a:t>Program Faculty</a:t>
            </a:r>
          </a:p>
          <a:p>
            <a:pPr lvl="1"/>
            <a:r>
              <a:rPr lang="en-US" dirty="0" smtClean="0"/>
              <a:t>Education levels and income disparities</a:t>
            </a:r>
          </a:p>
          <a:p>
            <a:pPr lvl="1"/>
            <a:r>
              <a:rPr lang="en-US" dirty="0" smtClean="0"/>
              <a:t>Holding 2-4 full time teaching appointments</a:t>
            </a:r>
          </a:p>
          <a:p>
            <a:endParaRPr lang="en-US" dirty="0"/>
          </a:p>
        </p:txBody>
      </p:sp>
      <p:sp>
        <p:nvSpPr>
          <p:cNvPr id="4" name="Slide Number Placeholder 3"/>
          <p:cNvSpPr>
            <a:spLocks noGrp="1"/>
          </p:cNvSpPr>
          <p:nvPr>
            <p:ph type="sldNum" sz="quarter" idx="10"/>
          </p:nvPr>
        </p:nvSpPr>
        <p:spPr/>
        <p:txBody>
          <a:bodyPr/>
          <a:lstStyle/>
          <a:p>
            <a:fld id="{C0AA0551-EC6F-4C74-8CA6-31CF906A17D5}"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baseline="0" dirty="0" err="1" smtClean="0"/>
              <a:t>Richena</a:t>
            </a:r>
            <a:endParaRPr lang="en-US" baseline="0" dirty="0" smtClean="0"/>
          </a:p>
          <a:p>
            <a:r>
              <a:rPr lang="en-US" baseline="0" dirty="0" smtClean="0"/>
              <a:t>I’m going to give you a quick overview on how we handle marketing for the Mason/MSU Dual degree program. The dual degree program is structured to have one coordinator from Mason (Svetlana) and another from Moscow. It is important to note that this program is only one of many responsibilities of each coordinator, so various aspects of the program are designated to a few other people throughout the office at any given time. Mason made a commitment to recruit in Moscow, in person, twice a year. Rita and I traveled to Moscow in June 2011. For the trip, we prepared brochures in Russian about the program including details on structure of program, cost, and information on the Washington region. We stayed in MSU’s historical main building in rooms organized by our partners. </a:t>
            </a:r>
          </a:p>
          <a:p>
            <a:r>
              <a:rPr lang="en-US" baseline="0" dirty="0" smtClean="0"/>
              <a:t>Before I describe the hits and misses of the trip I would like to paint a picture for you of the typical admissions process at MSU (and other Russian universities) and how we fit into it.</a:t>
            </a:r>
          </a:p>
          <a:p>
            <a:endParaRPr lang="en-US" baseline="0" dirty="0" smtClean="0"/>
          </a:p>
          <a:p>
            <a:pPr>
              <a:buFont typeface="Arial" pitchFamily="34" charset="0"/>
              <a:buChar char="•"/>
            </a:pPr>
            <a:r>
              <a:rPr lang="en-US" baseline="0" dirty="0" smtClean="0"/>
              <a:t>High school students in Russia graduate in mid June, then take the “Unified State Exam” which is an SAT- style independent examination. They then have 2-3 weeks to apply (typically in person) to their top choice universities.</a:t>
            </a:r>
          </a:p>
          <a:p>
            <a:pPr>
              <a:buFont typeface="Arial" pitchFamily="34" charset="0"/>
              <a:buChar char="•"/>
            </a:pPr>
            <a:r>
              <a:rPr lang="en-US" baseline="0" dirty="0" smtClean="0"/>
              <a:t>At MSU, as in many European schools, each department handles their own undergraduate admission. Particular professors are designated to be admissions counselors or the director during admissions critical times of the year.</a:t>
            </a:r>
          </a:p>
          <a:p>
            <a:pPr>
              <a:buFont typeface="Arial" pitchFamily="34" charset="0"/>
              <a:buChar char="•"/>
            </a:pPr>
            <a:r>
              <a:rPr lang="en-US" baseline="0" dirty="0" smtClean="0"/>
              <a:t>The MSU admissions process is still largely paper driven so students arrive with bundles of academic scores and personal information. Besides taking a standardized test to graduate, they take a separate admissions test at most universities, usually as part of the in-person application process.</a:t>
            </a:r>
          </a:p>
          <a:p>
            <a:pPr>
              <a:buFont typeface="Arial" pitchFamily="34" charset="0"/>
              <a:buChar char="•"/>
            </a:pPr>
            <a:r>
              <a:rPr lang="en-US" baseline="0" dirty="0" smtClean="0"/>
              <a:t>In Russia, parents often lead the admissions process, arriving to apply with their children and manage the application information. For example, many parents talked to us about the dual Degree Program and asked for details even when their children were clearly not interested. We have found that this direct involvement continues when the students enter college and throughout their university tenure. Even when the students come here, their parents take an active role in their daily lives and expect us to do so as well. </a:t>
            </a:r>
          </a:p>
          <a:p>
            <a:endParaRPr lang="en-US" dirty="0"/>
          </a:p>
        </p:txBody>
      </p:sp>
      <p:sp>
        <p:nvSpPr>
          <p:cNvPr id="4" name="Slide Number Placeholder 3"/>
          <p:cNvSpPr>
            <a:spLocks noGrp="1"/>
          </p:cNvSpPr>
          <p:nvPr>
            <p:ph type="sldNum" sz="quarter" idx="10"/>
          </p:nvPr>
        </p:nvSpPr>
        <p:spPr/>
        <p:txBody>
          <a:bodyPr/>
          <a:lstStyle/>
          <a:p>
            <a:fld id="{C0AA0551-EC6F-4C74-8CA6-31CF906A17D5}"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err="1" smtClean="0"/>
              <a:t>Richena</a:t>
            </a: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We were there during 2 of the 3 application weeks. Every day from 9-4 we were stationed in an entrance to intercept students who were on their way to apply to MSU in order to tell them about the dual degree program. (Our placement and working hours were also at the request of our partner.)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 will describe our work in the terms of wins and losses. The wins are the strategies we hope to repeat and losses are the things we hope to improve upon.</a:t>
            </a:r>
          </a:p>
          <a:p>
            <a:endParaRPr lang="en-US" baseline="0" dirty="0" smtClean="0"/>
          </a:p>
          <a:p>
            <a:r>
              <a:rPr lang="en-US" baseline="0" dirty="0" smtClean="0"/>
              <a:t>Wins: </a:t>
            </a:r>
          </a:p>
          <a:p>
            <a:r>
              <a:rPr lang="en-US" baseline="0" dirty="0" smtClean="0"/>
              <a:t>-We had a good team member mix for this trip of familiar and new faces. Rita had been there once before and this was my first trip.</a:t>
            </a:r>
          </a:p>
          <a:p>
            <a:r>
              <a:rPr lang="en-US" baseline="0" dirty="0" smtClean="0"/>
              <a:t>-As the returning Mason staff member, Rita had developed friendly relationships with the MSU faculty who teach in the program. They shared information with us and were excellent and reliable hosts. I believe that without Rita’s well cared for connections that trip would have been more rocky and a lot less productive.</a:t>
            </a:r>
          </a:p>
          <a:p>
            <a:r>
              <a:rPr lang="en-US" baseline="0" dirty="0" smtClean="0"/>
              <a:t>-We co-hosted two information sessions with the MSU coordinator. In addition to our presentations, the professors who teach in the program spoke to the students about the Mason campus, their experiences and their classroom style. The professors enjoy teaching in the program because their classes are much smaller and more flexible then their traditional theatre style classes in Moscow. The professors came to these information sessions voluntarily and worked it out among themselves to make sure they were represented at each session. This is important because professors at Moscow state University are highly respected by the students so it is really their participation and opinion about the dual degree program that matters most.</a:t>
            </a:r>
          </a:p>
          <a:p>
            <a:r>
              <a:rPr lang="en-US" baseline="0" dirty="0" smtClean="0"/>
              <a:t>-We brought fresh marketing material with up to date information and pictures of current students.</a:t>
            </a:r>
          </a:p>
          <a:p>
            <a:r>
              <a:rPr lang="en-US" baseline="0" dirty="0" smtClean="0"/>
              <a:t>Misses: </a:t>
            </a:r>
          </a:p>
          <a:p>
            <a:r>
              <a:rPr lang="en-US" baseline="0" dirty="0" smtClean="0"/>
              <a:t>-The timing of our trip was not ideal. Although the set-up during application days led to large student exposure, many of the students were not qualified for the program as they did not get accepted into MSU. I believe that the timing was premature as students were not ready to make this level of commitment. Since they were taking exams while applying, most of the students were preoccupied over the test and other application stresses. It is important to note that MSU is a premiere institution in Russia with very competitive openings which makes the pressure even higher. Our presence was a good advertisement for MSU to attract the best students.  A Better option would be to recruit at the beginning of the student’s freshman semester, in September. </a:t>
            </a:r>
          </a:p>
          <a:p>
            <a:r>
              <a:rPr lang="en-US" baseline="0" dirty="0" smtClean="0"/>
              <a:t>-The Hallway information booth turned into an information kiosk for directions. It would be better to give focused presentations to interested students rather then information booth style recruiting. </a:t>
            </a:r>
          </a:p>
          <a:p>
            <a:r>
              <a:rPr lang="en-US" baseline="0" dirty="0" smtClean="0"/>
              <a:t>-Did not have dedicated student translators posted at the table. This caused some frustration on both the part of the parent/student groups and for us. We also believe it challenged our credibility to some extent.</a:t>
            </a:r>
          </a:p>
          <a:p>
            <a:endParaRPr lang="en-US" dirty="0"/>
          </a:p>
        </p:txBody>
      </p:sp>
      <p:sp>
        <p:nvSpPr>
          <p:cNvPr id="4" name="Slide Number Placeholder 3"/>
          <p:cNvSpPr>
            <a:spLocks noGrp="1"/>
          </p:cNvSpPr>
          <p:nvPr>
            <p:ph type="sldNum" sz="quarter" idx="10"/>
          </p:nvPr>
        </p:nvSpPr>
        <p:spPr/>
        <p:txBody>
          <a:bodyPr/>
          <a:lstStyle/>
          <a:p>
            <a:fld id="{C0AA0551-EC6F-4C74-8CA6-31CF906A17D5}"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Cheryl</a:t>
            </a:r>
          </a:p>
          <a:p>
            <a:r>
              <a:rPr lang="en-US" dirty="0" smtClean="0"/>
              <a:t>Why have this? How did</a:t>
            </a:r>
            <a:r>
              <a:rPr lang="en-US" baseline="0" dirty="0" smtClean="0"/>
              <a:t> it originate?</a:t>
            </a:r>
            <a:endParaRPr lang="en-US" dirty="0"/>
          </a:p>
        </p:txBody>
      </p:sp>
      <p:sp>
        <p:nvSpPr>
          <p:cNvPr id="4" name="Slide Number Placeholder 3"/>
          <p:cNvSpPr>
            <a:spLocks noGrp="1"/>
          </p:cNvSpPr>
          <p:nvPr>
            <p:ph type="sldNum" sz="quarter" idx="10"/>
          </p:nvPr>
        </p:nvSpPr>
        <p:spPr/>
        <p:txBody>
          <a:bodyPr/>
          <a:lstStyle/>
          <a:p>
            <a:fld id="{C0AA0551-EC6F-4C74-8CA6-31CF906A17D5}" type="slidenum">
              <a:rPr lang="en-US" smtClean="0"/>
              <a:pPr/>
              <a:t>11</a:t>
            </a:fld>
            <a:endParaRPr lang="en-US"/>
          </a:p>
        </p:txBody>
      </p:sp>
    </p:spTree>
    <p:extLst>
      <p:ext uri="{BB962C8B-B14F-4D97-AF65-F5344CB8AC3E}">
        <p14:creationId xmlns:p14="http://schemas.microsoft.com/office/powerpoint/2010/main" val="21426618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Cheryl</a:t>
            </a:r>
            <a:endParaRPr lang="en-US" dirty="0"/>
          </a:p>
        </p:txBody>
      </p:sp>
      <p:sp>
        <p:nvSpPr>
          <p:cNvPr id="4" name="Slide Number Placeholder 3"/>
          <p:cNvSpPr>
            <a:spLocks noGrp="1"/>
          </p:cNvSpPr>
          <p:nvPr>
            <p:ph type="sldNum" sz="quarter" idx="10"/>
          </p:nvPr>
        </p:nvSpPr>
        <p:spPr/>
        <p:txBody>
          <a:bodyPr/>
          <a:lstStyle/>
          <a:p>
            <a:fld id="{C0AA0551-EC6F-4C74-8CA6-31CF906A17D5}"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Svetlana</a:t>
            </a:r>
          </a:p>
          <a:p>
            <a:r>
              <a:rPr lang="en-US" dirty="0" smtClean="0"/>
              <a:t>Through these networks, we will most likely</a:t>
            </a:r>
            <a:r>
              <a:rPr lang="en-US" baseline="0" dirty="0" smtClean="0"/>
              <a:t> change the program structure and recruit students from other</a:t>
            </a:r>
            <a:r>
              <a:rPr lang="en-US" dirty="0" smtClean="0"/>
              <a:t> universitie</a:t>
            </a:r>
            <a:r>
              <a:rPr lang="en-US" baseline="0" dirty="0" smtClean="0"/>
              <a:t>s and high schools; we will also build new collaborative partnerships – i.e. with federal universities.</a:t>
            </a:r>
            <a:endParaRPr lang="en-US" dirty="0" smtClean="0"/>
          </a:p>
          <a:p>
            <a:r>
              <a:rPr lang="en-US" dirty="0" smtClean="0"/>
              <a:t>Dr. Baranova’s research</a:t>
            </a:r>
            <a:r>
              <a:rPr lang="en-US" baseline="0" dirty="0" smtClean="0"/>
              <a:t> and networks in the context of the country’s focus on research and innovation (international collaboration plays a key role);</a:t>
            </a:r>
          </a:p>
          <a:p>
            <a:endParaRPr lang="en-US" dirty="0" smtClean="0"/>
          </a:p>
          <a:p>
            <a:r>
              <a:rPr lang="en-US" dirty="0" smtClean="0"/>
              <a:t>Dr. Mamij =&gt; Dr. Veduta =&gt;FGU</a:t>
            </a:r>
            <a:r>
              <a:rPr lang="en-US" baseline="0" dirty="0" smtClean="0"/>
              <a:t> and its personalities and future projects with the unit…</a:t>
            </a:r>
            <a:endParaRPr lang="en-US" dirty="0"/>
          </a:p>
        </p:txBody>
      </p:sp>
      <p:sp>
        <p:nvSpPr>
          <p:cNvPr id="4" name="Slide Number Placeholder 3"/>
          <p:cNvSpPr>
            <a:spLocks noGrp="1"/>
          </p:cNvSpPr>
          <p:nvPr>
            <p:ph type="sldNum" sz="quarter" idx="10"/>
          </p:nvPr>
        </p:nvSpPr>
        <p:spPr/>
        <p:txBody>
          <a:bodyPr/>
          <a:lstStyle/>
          <a:p>
            <a:fld id="{C0AA0551-EC6F-4C74-8CA6-31CF906A17D5}" type="slidenum">
              <a:rPr lang="en-US" smtClean="0"/>
              <a:pPr/>
              <a:t>13</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Svetlana</a:t>
            </a:r>
          </a:p>
          <a:p>
            <a:r>
              <a:rPr lang="en-US" dirty="0" smtClean="0"/>
              <a:t>Dialogical (Freire) nature</a:t>
            </a:r>
            <a:r>
              <a:rPr lang="en-US" baseline="0" dirty="0" smtClean="0"/>
              <a:t> of partnership development;</a:t>
            </a:r>
          </a:p>
          <a:p>
            <a:endParaRPr lang="en-US" baseline="0" dirty="0" smtClean="0"/>
          </a:p>
          <a:p>
            <a:r>
              <a:rPr lang="en-US" baseline="0" dirty="0" smtClean="0"/>
              <a:t>I may disagree with how things are handled – but I have little or no control; Instead, when I listen and sincerely try to understand the other side, I may have a better idea on how to go around the issue or have and insight about an alternative way.</a:t>
            </a:r>
          </a:p>
          <a:p>
            <a:endParaRPr lang="en-US" baseline="0" dirty="0" smtClean="0"/>
          </a:p>
          <a:p>
            <a:endParaRPr lang="en-US" baseline="0" dirty="0" smtClean="0"/>
          </a:p>
          <a:p>
            <a:r>
              <a:rPr lang="en-US" dirty="0" smtClean="0"/>
              <a:t>Invest in relationships</a:t>
            </a:r>
          </a:p>
          <a:p>
            <a:pPr lvl="1"/>
            <a:r>
              <a:rPr lang="en-US" dirty="0" smtClean="0"/>
              <a:t>Time</a:t>
            </a:r>
          </a:p>
          <a:p>
            <a:pPr lvl="1"/>
            <a:r>
              <a:rPr lang="en-US" dirty="0" smtClean="0"/>
              <a:t>Authentic care</a:t>
            </a:r>
          </a:p>
          <a:p>
            <a:r>
              <a:rPr lang="en-US" dirty="0" smtClean="0"/>
              <a:t>Understand your partner institution’s and individual leaders’ and faculty context</a:t>
            </a:r>
          </a:p>
          <a:p>
            <a:pPr lvl="1"/>
            <a:r>
              <a:rPr lang="en-US" dirty="0" smtClean="0"/>
              <a:t>Political</a:t>
            </a:r>
          </a:p>
          <a:p>
            <a:pPr lvl="1"/>
            <a:r>
              <a:rPr lang="en-US" dirty="0" smtClean="0"/>
              <a:t>Economic</a:t>
            </a:r>
          </a:p>
          <a:p>
            <a:r>
              <a:rPr lang="en-US" dirty="0" smtClean="0"/>
              <a:t>Build trust through dialogue</a:t>
            </a:r>
          </a:p>
          <a:p>
            <a:r>
              <a:rPr lang="en-US" dirty="0" smtClean="0"/>
              <a:t>Invest in educating both sides in specifics of each other’s culture</a:t>
            </a:r>
          </a:p>
          <a:p>
            <a:r>
              <a:rPr lang="en-US" dirty="0" smtClean="0"/>
              <a:t>Keep informed about multiple levels of your partner’s fast changing country and institutional context</a:t>
            </a:r>
          </a:p>
          <a:p>
            <a:pPr>
              <a:lnSpc>
                <a:spcPct val="90000"/>
              </a:lnSpc>
            </a:pPr>
            <a:r>
              <a:rPr lang="en-US" dirty="0" smtClean="0"/>
              <a:t>Understand and respect institutional and individual’s self-Interest and internal processes</a:t>
            </a:r>
          </a:p>
          <a:p>
            <a:pPr>
              <a:lnSpc>
                <a:spcPct val="90000"/>
              </a:lnSpc>
            </a:pPr>
            <a:r>
              <a:rPr lang="en-US" dirty="0" smtClean="0"/>
              <a:t>Agree to disagree</a:t>
            </a:r>
          </a:p>
          <a:p>
            <a:pPr>
              <a:lnSpc>
                <a:spcPct val="90000"/>
              </a:lnSpc>
            </a:pPr>
            <a:r>
              <a:rPr lang="en-US" dirty="0" smtClean="0"/>
              <a:t>Help organizations to achieve their self-Interest</a:t>
            </a:r>
          </a:p>
          <a:p>
            <a:r>
              <a:rPr lang="en-US" smtClean="0"/>
              <a:t>Exercise patience and openness to serendipitous opportunities</a:t>
            </a:r>
            <a:endParaRPr lang="en-US" dirty="0" smtClean="0"/>
          </a:p>
        </p:txBody>
      </p:sp>
      <p:sp>
        <p:nvSpPr>
          <p:cNvPr id="4" name="Slide Number Placeholder 3"/>
          <p:cNvSpPr>
            <a:spLocks noGrp="1"/>
          </p:cNvSpPr>
          <p:nvPr>
            <p:ph type="sldNum" sz="quarter" idx="10"/>
          </p:nvPr>
        </p:nvSpPr>
        <p:spPr/>
        <p:txBody>
          <a:bodyPr/>
          <a:lstStyle/>
          <a:p>
            <a:fld id="{C0AA0551-EC6F-4C74-8CA6-31CF906A17D5}" type="slidenum">
              <a:rPr lang="en-US" smtClean="0"/>
              <a:pPr/>
              <a:t>14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F47E9D-4D9A-4841-953D-DD7D9E89F9AD}" type="datetimeFigureOut">
              <a:rPr lang="en-US" smtClean="0"/>
              <a:pPr/>
              <a:t>5/7/2013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91E263-4206-469E-A6D0-8E240809EF5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47E9D-4D9A-4841-953D-DD7D9E89F9AD}" type="datetimeFigureOut">
              <a:rPr lang="en-US" smtClean="0"/>
              <a:pPr/>
              <a:t>5/7/2013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91E263-4206-469E-A6D0-8E240809EF5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F47E9D-4D9A-4841-953D-DD7D9E89F9AD}" type="datetimeFigureOut">
              <a:rPr lang="en-US" smtClean="0"/>
              <a:pPr/>
              <a:t>5/7/2013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91E263-4206-469E-A6D0-8E240809EF5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F47E9D-4D9A-4841-953D-DD7D9E89F9AD}" type="datetimeFigureOut">
              <a:rPr lang="en-US" smtClean="0"/>
              <a:pPr/>
              <a:t>5/7/2013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91E263-4206-469E-A6D0-8E240809EF5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F47E9D-4D9A-4841-953D-DD7D9E89F9AD}" type="datetimeFigureOut">
              <a:rPr lang="en-US" smtClean="0"/>
              <a:pPr/>
              <a:t>5/7/2013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891E263-4206-469E-A6D0-8E240809EF5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F47E9D-4D9A-4841-953D-DD7D9E89F9AD}" type="datetimeFigureOut">
              <a:rPr lang="en-US" smtClean="0"/>
              <a:pPr/>
              <a:t>5/7/2013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891E263-4206-469E-A6D0-8E240809EF5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F47E9D-4D9A-4841-953D-DD7D9E89F9AD}" type="datetimeFigureOut">
              <a:rPr lang="en-US" smtClean="0"/>
              <a:pPr/>
              <a:t>5/7/2013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891E263-4206-469E-A6D0-8E240809EF5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47E9D-4D9A-4841-953D-DD7D9E89F9AD}" type="datetimeFigureOut">
              <a:rPr lang="en-US" smtClean="0"/>
              <a:pPr/>
              <a:t>5/7/2013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91E263-4206-469E-A6D0-8E240809EF5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47E9D-4D9A-4841-953D-DD7D9E89F9AD}" type="datetimeFigureOut">
              <a:rPr lang="en-US" smtClean="0"/>
              <a:pPr/>
              <a:t>5/7/2013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91E263-4206-469E-A6D0-8E240809EF5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47E9D-4D9A-4841-953D-DD7D9E89F9AD}" type="datetimeFigureOut">
              <a:rPr lang="en-US" smtClean="0"/>
              <a:pPr/>
              <a:t>5/7/2013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91E263-4206-469E-A6D0-8E240809EF5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47E9D-4D9A-4841-953D-DD7D9E89F9AD}" type="datetimeFigureOut">
              <a:rPr lang="en-US" smtClean="0"/>
              <a:pPr/>
              <a:t>5/7/2013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91E263-4206-469E-A6D0-8E240809EF5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75000">
              <a:srgbClr val="BAE8BA"/>
            </a:gs>
            <a:gs pos="100000">
              <a:schemeClr val="bg2">
                <a:shade val="30000"/>
                <a:satMod val="20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47E9D-4D9A-4841-953D-DD7D9E89F9AD}" type="datetimeFigureOut">
              <a:rPr lang="en-US" smtClean="0"/>
              <a:pPr/>
              <a:t>5/7/2013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91E263-4206-469E-A6D0-8E240809EF5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143001"/>
            <a:ext cx="7924800" cy="2438400"/>
          </a:xfrm>
        </p:spPr>
        <p:txBody>
          <a:bodyPr>
            <a:normAutofit/>
          </a:bodyPr>
          <a:lstStyle/>
          <a:p>
            <a:r>
              <a:rPr lang="en-US" dirty="0" smtClean="0"/>
              <a:t>Undergraduate and Graduate Dual Degrees at Mason: Examples from Collaboration </a:t>
            </a:r>
            <a:r>
              <a:rPr lang="en-US" dirty="0" smtClean="0"/>
              <a:t>with </a:t>
            </a:r>
            <a:r>
              <a:rPr lang="en-US" dirty="0" smtClean="0"/>
              <a:t>Russia</a:t>
            </a:r>
            <a:endParaRPr lang="en-US" dirty="0"/>
          </a:p>
        </p:txBody>
      </p:sp>
      <p:sp>
        <p:nvSpPr>
          <p:cNvPr id="3" name="Subtitle 2"/>
          <p:cNvSpPr>
            <a:spLocks noGrp="1"/>
          </p:cNvSpPr>
          <p:nvPr>
            <p:ph type="subTitle" idx="1"/>
          </p:nvPr>
        </p:nvSpPr>
        <p:spPr>
          <a:xfrm>
            <a:off x="381000" y="3657600"/>
            <a:ext cx="8305800" cy="2895600"/>
          </a:xfrm>
        </p:spPr>
        <p:txBody>
          <a:bodyPr>
            <a:normAutofit/>
          </a:bodyPr>
          <a:lstStyle/>
          <a:p>
            <a:r>
              <a:rPr lang="en-US" sz="2100" dirty="0" smtClean="0">
                <a:solidFill>
                  <a:schemeClr val="tx1"/>
                </a:solidFill>
              </a:rPr>
              <a:t>Svetlana </a:t>
            </a:r>
            <a:r>
              <a:rPr lang="en-US" sz="2100" dirty="0" err="1" smtClean="0">
                <a:solidFill>
                  <a:schemeClr val="tx1"/>
                </a:solidFill>
              </a:rPr>
              <a:t>Filiatreau</a:t>
            </a:r>
            <a:r>
              <a:rPr lang="en-US" sz="2100" dirty="0" smtClean="0">
                <a:solidFill>
                  <a:schemeClr val="tx1"/>
                </a:solidFill>
              </a:rPr>
              <a:t>, </a:t>
            </a:r>
            <a:r>
              <a:rPr lang="en-US" sz="2100" dirty="0" smtClean="0">
                <a:solidFill>
                  <a:schemeClr val="tx1"/>
                </a:solidFill>
              </a:rPr>
              <a:t>Eurasia Programs Coordinator,</a:t>
            </a:r>
            <a:endParaRPr lang="en-US" sz="2100" dirty="0">
              <a:solidFill>
                <a:schemeClr val="tx1"/>
              </a:solidFill>
            </a:endParaRPr>
          </a:p>
          <a:p>
            <a:r>
              <a:rPr lang="en-US" sz="2100" dirty="0" smtClean="0">
                <a:solidFill>
                  <a:schemeClr val="tx1"/>
                </a:solidFill>
              </a:rPr>
              <a:t>George Mason University</a:t>
            </a:r>
          </a:p>
          <a:p>
            <a:r>
              <a:rPr lang="en-US" sz="2100" dirty="0" smtClean="0">
                <a:solidFill>
                  <a:schemeClr val="tx1"/>
                </a:solidFill>
              </a:rPr>
              <a:t>Office of Global and International Strategies</a:t>
            </a:r>
          </a:p>
          <a:p>
            <a:endParaRPr lang="en-US" dirty="0">
              <a:solidFill>
                <a:schemeClr val="tx1"/>
              </a:solidFill>
            </a:endParaRPr>
          </a:p>
          <a:p>
            <a:r>
              <a:rPr lang="en-US" sz="1400" dirty="0" smtClean="0">
                <a:solidFill>
                  <a:schemeClr val="tx1"/>
                </a:solidFill>
              </a:rPr>
              <a:t>May 7, 2013</a:t>
            </a:r>
          </a:p>
          <a:p>
            <a:endParaRPr lang="en-US" sz="1400" dirty="0" smtClean="0">
              <a:solidFill>
                <a:schemeClr val="tx1"/>
              </a:solidFill>
            </a:endParaRPr>
          </a:p>
          <a:p>
            <a:r>
              <a:rPr lang="en-US" sz="1400" i="1" dirty="0" smtClean="0">
                <a:solidFill>
                  <a:schemeClr val="tx1"/>
                </a:solidFill>
              </a:rPr>
              <a:t>Where Innovation is Tradition</a:t>
            </a:r>
          </a:p>
        </p:txBody>
      </p:sp>
      <p:pic>
        <p:nvPicPr>
          <p:cNvPr id="4" name="Picture 3" descr="masonlogo_trans.png"/>
          <p:cNvPicPr>
            <a:picLocks noChangeAspect="1"/>
          </p:cNvPicPr>
          <p:nvPr/>
        </p:nvPicPr>
        <p:blipFill>
          <a:blip r:embed="rId3" cstate="print"/>
          <a:srcRect/>
          <a:stretch>
            <a:fillRect/>
          </a:stretch>
        </p:blipFill>
        <p:spPr bwMode="auto">
          <a:xfrm>
            <a:off x="8001000" y="6030726"/>
            <a:ext cx="990600" cy="676181"/>
          </a:xfrm>
          <a:prstGeom prst="rect">
            <a:avLst/>
          </a:prstGeom>
          <a:noFill/>
          <a:ln w="9525">
            <a:noFill/>
            <a:miter lim="800000"/>
            <a:headEnd/>
            <a:tailEnd/>
          </a:ln>
        </p:spPr>
      </p:pic>
      <p:pic>
        <p:nvPicPr>
          <p:cNvPr id="409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0782" y="4762500"/>
            <a:ext cx="1866900" cy="186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28017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2050" name="Picture 2" descr="C:\Users\sfiliatr\AppData\Local\Temp\IMG_187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77362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304800"/>
            <a:ext cx="8610600"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descr="masonlogo_trans.png"/>
          <p:cNvPicPr>
            <a:picLocks noChangeAspect="1"/>
          </p:cNvPicPr>
          <p:nvPr/>
        </p:nvPicPr>
        <p:blipFill>
          <a:blip r:embed="rId4" cstate="print"/>
          <a:srcRect/>
          <a:stretch>
            <a:fillRect/>
          </a:stretch>
        </p:blipFill>
        <p:spPr bwMode="auto">
          <a:xfrm>
            <a:off x="8001000" y="6030726"/>
            <a:ext cx="990600" cy="676181"/>
          </a:xfrm>
          <a:prstGeom prst="rect">
            <a:avLst/>
          </a:prstGeom>
          <a:noFill/>
          <a:ln w="9525">
            <a:noFill/>
            <a:miter lim="800000"/>
            <a:headEnd/>
            <a:tailEnd/>
          </a:ln>
        </p:spPr>
      </p:pic>
    </p:spTree>
    <p:extLst>
      <p:ext uri="{BB962C8B-B14F-4D97-AF65-F5344CB8AC3E}">
        <p14:creationId xmlns:p14="http://schemas.microsoft.com/office/powerpoint/2010/main" val="417333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Higher education reforms</a:t>
            </a:r>
            <a:br>
              <a:rPr lang="en-US" dirty="0" smtClean="0"/>
            </a:br>
            <a:endParaRPr lang="en-US" dirty="0"/>
          </a:p>
        </p:txBody>
      </p:sp>
      <p:sp>
        <p:nvSpPr>
          <p:cNvPr id="3" name="Content Placeholder 2"/>
          <p:cNvSpPr>
            <a:spLocks noGrp="1"/>
          </p:cNvSpPr>
          <p:nvPr>
            <p:ph idx="1"/>
          </p:nvPr>
        </p:nvSpPr>
        <p:spPr>
          <a:xfrm>
            <a:off x="533400" y="1111016"/>
            <a:ext cx="8229600" cy="5257800"/>
          </a:xfrm>
        </p:spPr>
        <p:txBody>
          <a:bodyPr>
            <a:normAutofit lnSpcReduction="10000"/>
          </a:bodyPr>
          <a:lstStyle/>
          <a:p>
            <a:r>
              <a:rPr lang="en-US" dirty="0" smtClean="0"/>
              <a:t>Bologna Process</a:t>
            </a:r>
          </a:p>
          <a:p>
            <a:pPr lvl="1"/>
            <a:r>
              <a:rPr lang="en-US" dirty="0" smtClean="0"/>
              <a:t>Bologna Process Reforms</a:t>
            </a:r>
          </a:p>
          <a:p>
            <a:pPr lvl="2"/>
            <a:r>
              <a:rPr lang="en-US" dirty="0" smtClean="0"/>
              <a:t>Ability to deliver 3 /4 + 2 education (Bachelor’s + Master’s)</a:t>
            </a:r>
          </a:p>
          <a:p>
            <a:pPr lvl="2"/>
            <a:r>
              <a:rPr lang="en-US" dirty="0" smtClean="0"/>
              <a:t>Transition from teaching-only university model to include research</a:t>
            </a:r>
          </a:p>
          <a:p>
            <a:r>
              <a:rPr lang="en-US" dirty="0" smtClean="0"/>
              <a:t>New Law on Education – signed in November</a:t>
            </a:r>
          </a:p>
          <a:p>
            <a:pPr lvl="1"/>
            <a:r>
              <a:rPr lang="en-US" dirty="0" smtClean="0"/>
              <a:t>Focus on improving quality; innovation</a:t>
            </a:r>
          </a:p>
          <a:p>
            <a:pPr lvl="1"/>
            <a:r>
              <a:rPr lang="en-US" dirty="0" smtClean="0"/>
              <a:t>Implications for higher education institutions</a:t>
            </a:r>
          </a:p>
          <a:p>
            <a:pPr lvl="2"/>
            <a:r>
              <a:rPr lang="en-US" dirty="0" smtClean="0"/>
              <a:t>Examples</a:t>
            </a:r>
          </a:p>
          <a:p>
            <a:pPr marL="914400" lvl="2" indent="0">
              <a:buNone/>
            </a:pPr>
            <a:endParaRPr lang="en-US" dirty="0" smtClean="0"/>
          </a:p>
          <a:p>
            <a:pPr marL="914400" lvl="2" indent="0">
              <a:buNone/>
            </a:pPr>
            <a:r>
              <a:rPr lang="en-US" sz="1400" dirty="0" smtClean="0"/>
              <a:t>Where Innovation is Tradition</a:t>
            </a:r>
          </a:p>
        </p:txBody>
      </p:sp>
      <p:pic>
        <p:nvPicPr>
          <p:cNvPr id="4" name="Picture 3" descr="masonlogo_trans.png"/>
          <p:cNvPicPr>
            <a:picLocks noChangeAspect="1"/>
          </p:cNvPicPr>
          <p:nvPr/>
        </p:nvPicPr>
        <p:blipFill>
          <a:blip r:embed="rId3" cstate="print"/>
          <a:srcRect/>
          <a:stretch>
            <a:fillRect/>
          </a:stretch>
        </p:blipFill>
        <p:spPr bwMode="auto">
          <a:xfrm>
            <a:off x="7505700" y="5717019"/>
            <a:ext cx="990600" cy="676181"/>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Agreements with Partner Institutions</a:t>
            </a:r>
          </a:p>
        </p:txBody>
      </p:sp>
      <p:sp>
        <p:nvSpPr>
          <p:cNvPr id="3" name="Content Placeholder 2"/>
          <p:cNvSpPr>
            <a:spLocks noGrp="1"/>
          </p:cNvSpPr>
          <p:nvPr>
            <p:ph idx="1"/>
          </p:nvPr>
        </p:nvSpPr>
        <p:spPr/>
        <p:txBody>
          <a:bodyPr>
            <a:normAutofit/>
          </a:bodyPr>
          <a:lstStyle/>
          <a:p>
            <a:r>
              <a:rPr lang="en-US" dirty="0" smtClean="0"/>
              <a:t>Moscow </a:t>
            </a:r>
            <a:r>
              <a:rPr lang="en-US" dirty="0" smtClean="0"/>
              <a:t>State </a:t>
            </a:r>
            <a:r>
              <a:rPr lang="en-US" dirty="0" smtClean="0"/>
              <a:t>University</a:t>
            </a:r>
          </a:p>
          <a:p>
            <a:r>
              <a:rPr lang="en-US" dirty="0" smtClean="0"/>
              <a:t>St</a:t>
            </a:r>
            <a:r>
              <a:rPr lang="en-US" dirty="0" smtClean="0"/>
              <a:t>. Petersburg State </a:t>
            </a:r>
            <a:r>
              <a:rPr lang="en-US" dirty="0" smtClean="0"/>
              <a:t>University </a:t>
            </a:r>
          </a:p>
          <a:p>
            <a:r>
              <a:rPr lang="en-US" dirty="0" smtClean="0"/>
              <a:t>Higher </a:t>
            </a:r>
            <a:r>
              <a:rPr lang="en-US" dirty="0" smtClean="0"/>
              <a:t>School of </a:t>
            </a:r>
            <a:r>
              <a:rPr lang="en-US" dirty="0" smtClean="0"/>
              <a:t>Economics</a:t>
            </a:r>
          </a:p>
          <a:p>
            <a:r>
              <a:rPr lang="en-US" dirty="0" smtClean="0"/>
              <a:t>Summer </a:t>
            </a:r>
            <a:r>
              <a:rPr lang="en-US" dirty="0" smtClean="0"/>
              <a:t>&amp; Winter Short Term Programs</a:t>
            </a:r>
          </a:p>
          <a:p>
            <a:pPr marL="0" indent="0">
              <a:buNone/>
            </a:pPr>
            <a:endParaRPr lang="en-US"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77000" y="5736018"/>
            <a:ext cx="1249363" cy="66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descr="masonlogo_trans.png"/>
          <p:cNvPicPr>
            <a:picLocks noChangeAspect="1"/>
          </p:cNvPicPr>
          <p:nvPr/>
        </p:nvPicPr>
        <p:blipFill>
          <a:blip r:embed="rId4" cstate="print"/>
          <a:srcRect/>
          <a:stretch>
            <a:fillRect/>
          </a:stretch>
        </p:blipFill>
        <p:spPr bwMode="auto">
          <a:xfrm>
            <a:off x="8001000" y="6030726"/>
            <a:ext cx="990600" cy="676181"/>
          </a:xfrm>
          <a:prstGeom prst="rect">
            <a:avLst/>
          </a:prstGeom>
          <a:noFill/>
          <a:ln w="9525">
            <a:noFill/>
            <a:miter lim="800000"/>
            <a:headEnd/>
            <a:tailEnd/>
          </a:ln>
        </p:spPr>
      </p:pic>
    </p:spTree>
    <p:extLst>
      <p:ext uri="{BB962C8B-B14F-4D97-AF65-F5344CB8AC3E}">
        <p14:creationId xmlns:p14="http://schemas.microsoft.com/office/powerpoint/2010/main" val="2450510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Sample Partnership</a:t>
            </a:r>
            <a:br>
              <a:rPr lang="en-US" dirty="0" smtClean="0"/>
            </a:br>
            <a:r>
              <a:rPr lang="en-US" dirty="0" err="1" smtClean="0"/>
              <a:t>Lomonosov</a:t>
            </a:r>
            <a:r>
              <a:rPr lang="en-US" dirty="0" smtClean="0"/>
              <a:t> Moscow State University</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057400" y="1810512"/>
            <a:ext cx="4724400" cy="4913851"/>
          </a:xfrm>
        </p:spPr>
      </p:pic>
      <p:pic>
        <p:nvPicPr>
          <p:cNvPr id="5" name="Picture 4" descr="masonlogo_trans.png"/>
          <p:cNvPicPr>
            <a:picLocks noChangeAspect="1"/>
          </p:cNvPicPr>
          <p:nvPr/>
        </p:nvPicPr>
        <p:blipFill>
          <a:blip r:embed="rId4" cstate="print"/>
          <a:srcRect/>
          <a:stretch>
            <a:fillRect/>
          </a:stretch>
        </p:blipFill>
        <p:spPr bwMode="auto">
          <a:xfrm>
            <a:off x="8001000" y="6030726"/>
            <a:ext cx="990600" cy="676181"/>
          </a:xfrm>
          <a:prstGeom prst="rect">
            <a:avLst/>
          </a:prstGeom>
          <a:noFill/>
          <a:ln w="9525">
            <a:noFill/>
            <a:miter lim="800000"/>
            <a:headEnd/>
            <a:tailEnd/>
          </a:ln>
        </p:spPr>
      </p:pic>
    </p:spTree>
    <p:extLst>
      <p:ext uri="{BB962C8B-B14F-4D97-AF65-F5344CB8AC3E}">
        <p14:creationId xmlns:p14="http://schemas.microsoft.com/office/powerpoint/2010/main" val="88139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Sample Curriculum Layout for Dual Master’s </a:t>
            </a:r>
            <a:endParaRPr lang="en-US" dirty="0"/>
          </a:p>
        </p:txBody>
      </p:sp>
      <p:sp>
        <p:nvSpPr>
          <p:cNvPr id="3" name="Content Placeholder 2"/>
          <p:cNvSpPr>
            <a:spLocks noGrp="1"/>
          </p:cNvSpPr>
          <p:nvPr>
            <p:ph idx="1"/>
          </p:nvPr>
        </p:nvSpPr>
        <p:spPr>
          <a:xfrm>
            <a:off x="457200" y="2133600"/>
            <a:ext cx="8229600" cy="3992563"/>
          </a:xfrm>
        </p:spPr>
        <p:txBody>
          <a:bodyPr>
            <a:normAutofit/>
          </a:bodyPr>
          <a:lstStyle/>
          <a:p>
            <a:r>
              <a:rPr lang="en-US" dirty="0" smtClean="0"/>
              <a:t>Moscow State University Political Science – GMU Political Science</a:t>
            </a:r>
          </a:p>
          <a:p>
            <a:r>
              <a:rPr lang="en-US" dirty="0" smtClean="0"/>
              <a:t>Moscow State University Political Science – GMU Public Administration</a:t>
            </a:r>
            <a:endParaRPr lang="en-US" dirty="0"/>
          </a:p>
        </p:txBody>
      </p:sp>
    </p:spTree>
    <p:extLst>
      <p:ext uri="{BB962C8B-B14F-4D97-AF65-F5344CB8AC3E}">
        <p14:creationId xmlns:p14="http://schemas.microsoft.com/office/powerpoint/2010/main" val="29783207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8229600" cy="1143000"/>
          </a:xfrm>
        </p:spPr>
        <p:txBody>
          <a:bodyPr>
            <a:normAutofit fontScale="90000"/>
          </a:bodyPr>
          <a:lstStyle/>
          <a:p>
            <a:r>
              <a:rPr lang="en-US" dirty="0" smtClean="0"/>
              <a:t/>
            </a:r>
            <a:br>
              <a:rPr lang="en-US" dirty="0" smtClean="0"/>
            </a:br>
            <a:r>
              <a:rPr lang="en-US" dirty="0" smtClean="0"/>
              <a:t>Undergraduate Dual Degree in Economics and Management</a:t>
            </a:r>
            <a:br>
              <a:rPr lang="en-US" dirty="0" smtClean="0"/>
            </a:br>
            <a:endParaRPr lang="en-US" dirty="0"/>
          </a:p>
        </p:txBody>
      </p:sp>
      <p:sp>
        <p:nvSpPr>
          <p:cNvPr id="3" name="Content Placeholder 2"/>
          <p:cNvSpPr>
            <a:spLocks noGrp="1"/>
          </p:cNvSpPr>
          <p:nvPr>
            <p:ph idx="1"/>
          </p:nvPr>
        </p:nvSpPr>
        <p:spPr>
          <a:xfrm>
            <a:off x="457200" y="1600200"/>
            <a:ext cx="8229600" cy="4953000"/>
          </a:xfrm>
        </p:spPr>
        <p:txBody>
          <a:bodyPr>
            <a:normAutofit/>
          </a:bodyPr>
          <a:lstStyle/>
          <a:p>
            <a:r>
              <a:rPr lang="en-US" dirty="0" smtClean="0"/>
              <a:t>Program Structure</a:t>
            </a:r>
          </a:p>
          <a:p>
            <a:r>
              <a:rPr lang="en-US" dirty="0" smtClean="0"/>
              <a:t>Program Students</a:t>
            </a:r>
          </a:p>
          <a:p>
            <a:pPr lvl="1"/>
            <a:r>
              <a:rPr lang="en-US" dirty="0" smtClean="0"/>
              <a:t>Student body composition in MSU Economics Department</a:t>
            </a:r>
          </a:p>
          <a:p>
            <a:pPr lvl="1"/>
            <a:r>
              <a:rPr lang="en-US" dirty="0" smtClean="0"/>
              <a:t>Students entering MSU-GMU Dual Degree program</a:t>
            </a:r>
          </a:p>
          <a:p>
            <a:r>
              <a:rPr lang="en-US" dirty="0" smtClean="0"/>
              <a:t>Program Faculty</a:t>
            </a:r>
          </a:p>
          <a:p>
            <a:pPr lvl="1"/>
            <a:r>
              <a:rPr lang="en-US" dirty="0" smtClean="0"/>
              <a:t>Education levels and income disparities</a:t>
            </a:r>
          </a:p>
          <a:p>
            <a:pPr lvl="1"/>
            <a:r>
              <a:rPr lang="en-US" dirty="0" smtClean="0"/>
              <a:t>Holding 2-4 full-time teaching appointments</a:t>
            </a:r>
          </a:p>
        </p:txBody>
      </p:sp>
      <p:pic>
        <p:nvPicPr>
          <p:cNvPr id="4" name="Picture 3" descr="masonlogo_trans.png"/>
          <p:cNvPicPr>
            <a:picLocks noChangeAspect="1"/>
          </p:cNvPicPr>
          <p:nvPr/>
        </p:nvPicPr>
        <p:blipFill>
          <a:blip r:embed="rId3" cstate="print"/>
          <a:srcRect/>
          <a:stretch>
            <a:fillRect/>
          </a:stretch>
        </p:blipFill>
        <p:spPr bwMode="auto">
          <a:xfrm>
            <a:off x="8001000" y="6030726"/>
            <a:ext cx="990600" cy="676181"/>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57200"/>
            <a:ext cx="9144000" cy="954107"/>
          </a:xfrm>
          <a:prstGeom prst="rect">
            <a:avLst/>
          </a:prstGeom>
          <a:noFill/>
        </p:spPr>
        <p:txBody>
          <a:bodyPr wrap="square" rtlCol="0">
            <a:spAutoFit/>
          </a:bodyPr>
          <a:lstStyle/>
          <a:p>
            <a:pPr algn="ctr"/>
            <a:r>
              <a:rPr lang="en-US" sz="2800" b="1" dirty="0" smtClean="0"/>
              <a:t>Marketing for Mason / Moscow State University </a:t>
            </a:r>
          </a:p>
          <a:p>
            <a:pPr algn="ctr"/>
            <a:r>
              <a:rPr lang="en-US" sz="2800" b="1" dirty="0" smtClean="0"/>
              <a:t>Dual Degree Program</a:t>
            </a:r>
            <a:endParaRPr lang="en-US" sz="2800" b="1" dirty="0"/>
          </a:p>
        </p:txBody>
      </p:sp>
      <p:sp>
        <p:nvSpPr>
          <p:cNvPr id="4" name="TextBox 3"/>
          <p:cNvSpPr txBox="1"/>
          <p:nvPr/>
        </p:nvSpPr>
        <p:spPr>
          <a:xfrm>
            <a:off x="381000" y="2057400"/>
            <a:ext cx="8229600" cy="4247317"/>
          </a:xfrm>
          <a:prstGeom prst="rect">
            <a:avLst/>
          </a:prstGeom>
          <a:noFill/>
        </p:spPr>
        <p:txBody>
          <a:bodyPr wrap="square" rtlCol="0">
            <a:spAutoFit/>
          </a:bodyPr>
          <a:lstStyle/>
          <a:p>
            <a:r>
              <a:rPr lang="en-US" sz="2800" b="1" dirty="0" smtClean="0"/>
              <a:t>Important structural/cultural differences</a:t>
            </a:r>
            <a:r>
              <a:rPr lang="en-US" sz="2800" dirty="0" smtClean="0"/>
              <a:t>:</a:t>
            </a:r>
          </a:p>
          <a:p>
            <a:endParaRPr lang="en-US" sz="2800" dirty="0" smtClean="0"/>
          </a:p>
          <a:p>
            <a:pPr>
              <a:buFont typeface="Arial" pitchFamily="34" charset="0"/>
              <a:buChar char="•"/>
            </a:pPr>
            <a:r>
              <a:rPr lang="en-US" sz="2800" dirty="0" smtClean="0"/>
              <a:t>MSU’s admissions structure</a:t>
            </a:r>
          </a:p>
          <a:p>
            <a:pPr>
              <a:buFont typeface="Arial" pitchFamily="34" charset="0"/>
              <a:buChar char="•"/>
            </a:pPr>
            <a:r>
              <a:rPr lang="en-US" sz="2800" dirty="0" smtClean="0"/>
              <a:t>Academic timetable</a:t>
            </a:r>
          </a:p>
          <a:p>
            <a:pPr>
              <a:buFont typeface="Arial" pitchFamily="34" charset="0"/>
              <a:buChar char="•"/>
            </a:pPr>
            <a:r>
              <a:rPr lang="en-US" sz="2800" dirty="0" smtClean="0"/>
              <a:t>Paper driven</a:t>
            </a:r>
          </a:p>
          <a:p>
            <a:pPr>
              <a:buFont typeface="Arial" pitchFamily="34" charset="0"/>
              <a:buChar char="•"/>
            </a:pPr>
            <a:r>
              <a:rPr lang="en-US" sz="2800" dirty="0" smtClean="0"/>
              <a:t>Parental involvement levels</a:t>
            </a:r>
            <a:endParaRPr lang="en-US" sz="2800" dirty="0"/>
          </a:p>
          <a:p>
            <a:pPr>
              <a:buFont typeface="Arial" pitchFamily="34" charset="0"/>
              <a:buChar char="•"/>
            </a:pPr>
            <a:endParaRPr lang="en-US" sz="2800" dirty="0" smtClean="0"/>
          </a:p>
          <a:p>
            <a:endParaRPr lang="en-US" sz="2800" dirty="0" smtClean="0"/>
          </a:p>
          <a:p>
            <a:endParaRPr lang="en-US" sz="2800" dirty="0" smtClean="0"/>
          </a:p>
          <a:p>
            <a:pPr>
              <a:buFont typeface="Arial" pitchFamily="34" charset="0"/>
              <a:buChar char="•"/>
            </a:pPr>
            <a:endParaRPr lang="en-US" dirty="0"/>
          </a:p>
        </p:txBody>
      </p:sp>
      <p:pic>
        <p:nvPicPr>
          <p:cNvPr id="11" name="Picture 10" descr="masonlogo_trans.png"/>
          <p:cNvPicPr>
            <a:picLocks noChangeAspect="1"/>
          </p:cNvPicPr>
          <p:nvPr/>
        </p:nvPicPr>
        <p:blipFill>
          <a:blip r:embed="rId3" cstate="print"/>
          <a:srcRect/>
          <a:stretch>
            <a:fillRect/>
          </a:stretch>
        </p:blipFill>
        <p:spPr bwMode="auto">
          <a:xfrm>
            <a:off x="8001000" y="6030726"/>
            <a:ext cx="990600" cy="676181"/>
          </a:xfrm>
          <a:prstGeom prst="rect">
            <a:avLst/>
          </a:prstGeom>
          <a:noFill/>
          <a:ln w="9525">
            <a:noFill/>
            <a:miter lim="800000"/>
            <a:headEnd/>
            <a:tailEnd/>
          </a:ln>
        </p:spPr>
      </p:pic>
    </p:spTree>
    <p:extLst>
      <p:ext uri="{BB962C8B-B14F-4D97-AF65-F5344CB8AC3E}">
        <p14:creationId xmlns:p14="http://schemas.microsoft.com/office/powerpoint/2010/main" val="648785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52400"/>
            <a:ext cx="9448800" cy="1292662"/>
          </a:xfrm>
          <a:prstGeom prst="rect">
            <a:avLst/>
          </a:prstGeom>
          <a:noFill/>
        </p:spPr>
        <p:txBody>
          <a:bodyPr wrap="square" rtlCol="0">
            <a:spAutoFit/>
          </a:bodyPr>
          <a:lstStyle/>
          <a:p>
            <a:r>
              <a:rPr lang="en-US" sz="3200" b="1" dirty="0" smtClean="0"/>
              <a:t>Recruiting trip for Dual Degree Program, Summer 2011</a:t>
            </a:r>
          </a:p>
          <a:p>
            <a:endParaRPr lang="en-US" sz="2800" dirty="0" smtClean="0"/>
          </a:p>
          <a:p>
            <a:endParaRPr lang="en-US" dirty="0"/>
          </a:p>
        </p:txBody>
      </p:sp>
      <p:pic>
        <p:nvPicPr>
          <p:cNvPr id="3" name="Picture 2" descr="Information session at MSU 1.jpg"/>
          <p:cNvPicPr>
            <a:picLocks noChangeAspect="1"/>
          </p:cNvPicPr>
          <p:nvPr/>
        </p:nvPicPr>
        <p:blipFill>
          <a:blip r:embed="rId3" cstate="print"/>
          <a:stretch>
            <a:fillRect/>
          </a:stretch>
        </p:blipFill>
        <p:spPr>
          <a:xfrm>
            <a:off x="1524000" y="4038600"/>
            <a:ext cx="2295462" cy="17144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descr="Information session at MSU 2.jpg"/>
          <p:cNvPicPr>
            <a:picLocks noChangeAspect="1"/>
          </p:cNvPicPr>
          <p:nvPr/>
        </p:nvPicPr>
        <p:blipFill>
          <a:blip r:embed="rId4" cstate="print"/>
          <a:stretch>
            <a:fillRect/>
          </a:stretch>
        </p:blipFill>
        <p:spPr>
          <a:xfrm>
            <a:off x="4724400" y="4114800"/>
            <a:ext cx="2244553" cy="1676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descr="MSU Summer Trip 2.jpg"/>
          <p:cNvPicPr>
            <a:picLocks noChangeAspect="1"/>
          </p:cNvPicPr>
          <p:nvPr/>
        </p:nvPicPr>
        <p:blipFill>
          <a:blip r:embed="rId5" cstate="print"/>
          <a:stretch>
            <a:fillRect/>
          </a:stretch>
        </p:blipFill>
        <p:spPr>
          <a:xfrm>
            <a:off x="2895600" y="1219200"/>
            <a:ext cx="2243016" cy="16753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descr="MSU Summer Trip 1.jpg"/>
          <p:cNvPicPr>
            <a:picLocks noChangeAspect="1"/>
          </p:cNvPicPr>
          <p:nvPr/>
        </p:nvPicPr>
        <p:blipFill>
          <a:blip r:embed="rId6" cstate="print"/>
          <a:stretch>
            <a:fillRect/>
          </a:stretch>
        </p:blipFill>
        <p:spPr>
          <a:xfrm>
            <a:off x="6172200" y="1219200"/>
            <a:ext cx="2177044" cy="16260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Box 7"/>
          <p:cNvSpPr txBox="1"/>
          <p:nvPr/>
        </p:nvSpPr>
        <p:spPr>
          <a:xfrm>
            <a:off x="381000" y="1828800"/>
            <a:ext cx="6096000" cy="1231106"/>
          </a:xfrm>
          <a:prstGeom prst="rect">
            <a:avLst/>
          </a:prstGeom>
          <a:noFill/>
        </p:spPr>
        <p:txBody>
          <a:bodyPr wrap="square" rtlCol="0">
            <a:spAutoFit/>
          </a:bodyPr>
          <a:lstStyle/>
          <a:p>
            <a:pPr>
              <a:buFont typeface="Arial" pitchFamily="34" charset="0"/>
              <a:buChar char="•"/>
            </a:pPr>
            <a:r>
              <a:rPr lang="en-US" sz="2800" dirty="0" smtClean="0"/>
              <a:t>Wins</a:t>
            </a:r>
          </a:p>
          <a:p>
            <a:pPr>
              <a:buFont typeface="Arial" pitchFamily="34" charset="0"/>
              <a:buChar char="•"/>
            </a:pPr>
            <a:r>
              <a:rPr lang="en-US" sz="2800" dirty="0" smtClean="0"/>
              <a:t>Misses</a:t>
            </a:r>
          </a:p>
          <a:p>
            <a:endParaRPr lang="en-US" dirty="0"/>
          </a:p>
        </p:txBody>
      </p:sp>
      <p:pic>
        <p:nvPicPr>
          <p:cNvPr id="9" name="Picture 8" descr="masonlogo_trans.png"/>
          <p:cNvPicPr>
            <a:picLocks noChangeAspect="1"/>
          </p:cNvPicPr>
          <p:nvPr/>
        </p:nvPicPr>
        <p:blipFill>
          <a:blip r:embed="rId7" cstate="print"/>
          <a:srcRect/>
          <a:stretch>
            <a:fillRect/>
          </a:stretch>
        </p:blipFill>
        <p:spPr bwMode="auto">
          <a:xfrm>
            <a:off x="8001000" y="6030726"/>
            <a:ext cx="990600" cy="676181"/>
          </a:xfrm>
          <a:prstGeom prst="rect">
            <a:avLst/>
          </a:prstGeom>
          <a:noFill/>
          <a:ln w="9525">
            <a:noFill/>
            <a:miter lim="800000"/>
            <a:headEnd/>
            <a:tailEnd/>
          </a:ln>
        </p:spPr>
      </p:pic>
      <p:sp>
        <p:nvSpPr>
          <p:cNvPr id="10" name="TextBox 9"/>
          <p:cNvSpPr txBox="1"/>
          <p:nvPr/>
        </p:nvSpPr>
        <p:spPr>
          <a:xfrm>
            <a:off x="2743200" y="3276600"/>
            <a:ext cx="2743200" cy="369332"/>
          </a:xfrm>
          <a:prstGeom prst="rect">
            <a:avLst/>
          </a:prstGeom>
          <a:noFill/>
        </p:spPr>
        <p:txBody>
          <a:bodyPr wrap="square" rtlCol="0">
            <a:spAutoFit/>
          </a:bodyPr>
          <a:lstStyle/>
          <a:p>
            <a:r>
              <a:rPr lang="en-US" dirty="0" smtClean="0"/>
              <a:t>Rita with MSU professor</a:t>
            </a:r>
            <a:endParaRPr lang="en-US" dirty="0"/>
          </a:p>
        </p:txBody>
      </p:sp>
      <p:sp>
        <p:nvSpPr>
          <p:cNvPr id="11" name="TextBox 10"/>
          <p:cNvSpPr txBox="1"/>
          <p:nvPr/>
        </p:nvSpPr>
        <p:spPr>
          <a:xfrm>
            <a:off x="5867400" y="3124200"/>
            <a:ext cx="3276600" cy="646331"/>
          </a:xfrm>
          <a:prstGeom prst="rect">
            <a:avLst/>
          </a:prstGeom>
          <a:noFill/>
        </p:spPr>
        <p:txBody>
          <a:bodyPr wrap="square" rtlCol="0">
            <a:spAutoFit/>
          </a:bodyPr>
          <a:lstStyle/>
          <a:p>
            <a:r>
              <a:rPr lang="en-US" dirty="0" err="1" smtClean="0"/>
              <a:t>Richena</a:t>
            </a:r>
            <a:r>
              <a:rPr lang="en-US" dirty="0" smtClean="0"/>
              <a:t> at  the info table with current dual degree student</a:t>
            </a:r>
            <a:endParaRPr lang="en-US" dirty="0"/>
          </a:p>
        </p:txBody>
      </p:sp>
      <p:sp>
        <p:nvSpPr>
          <p:cNvPr id="12" name="TextBox 11"/>
          <p:cNvSpPr txBox="1"/>
          <p:nvPr/>
        </p:nvSpPr>
        <p:spPr>
          <a:xfrm>
            <a:off x="1371600" y="6019800"/>
            <a:ext cx="5943600" cy="369332"/>
          </a:xfrm>
          <a:prstGeom prst="rect">
            <a:avLst/>
          </a:prstGeom>
          <a:noFill/>
        </p:spPr>
        <p:txBody>
          <a:bodyPr wrap="square" rtlCol="0">
            <a:spAutoFit/>
          </a:bodyPr>
          <a:lstStyle/>
          <a:p>
            <a:r>
              <a:rPr lang="en-US" dirty="0" smtClean="0"/>
              <a:t>Information session lead by coordinators and professors</a:t>
            </a:r>
            <a:endParaRPr lang="en-US" dirty="0"/>
          </a:p>
        </p:txBody>
      </p:sp>
    </p:spTree>
    <p:extLst>
      <p:ext uri="{BB962C8B-B14F-4D97-AF65-F5344CB8AC3E}">
        <p14:creationId xmlns:p14="http://schemas.microsoft.com/office/powerpoint/2010/main" val="111954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6400" y="1295400"/>
            <a:ext cx="1219200" cy="1323975"/>
          </a:xfrm>
          <a:prstGeom prst="rect">
            <a:avLst/>
          </a:prstGeom>
          <a:solidFill>
            <a:schemeClr val="accent5">
              <a:lumMod val="20000"/>
              <a:lumOff val="80000"/>
            </a:schemeClr>
          </a:solidFill>
        </p:spPr>
        <p:txBody>
          <a:bodyPr>
            <a:spAutoFit/>
          </a:bodyPr>
          <a:lstStyle/>
          <a:p>
            <a:pPr fontAlgn="auto">
              <a:spcBef>
                <a:spcPts val="0"/>
              </a:spcBef>
              <a:spcAft>
                <a:spcPts val="0"/>
              </a:spcAft>
              <a:defRPr/>
            </a:pPr>
            <a:r>
              <a:rPr lang="en-US" sz="1600" b="1" dirty="0">
                <a:latin typeface="+mj-lt"/>
              </a:rPr>
              <a:t>Originator submits Notification of Intent (NOI)</a:t>
            </a:r>
          </a:p>
        </p:txBody>
      </p:sp>
      <p:sp>
        <p:nvSpPr>
          <p:cNvPr id="3" name="TextBox 2"/>
          <p:cNvSpPr txBox="1"/>
          <p:nvPr/>
        </p:nvSpPr>
        <p:spPr>
          <a:xfrm>
            <a:off x="2184400" y="1295400"/>
            <a:ext cx="1219200" cy="584200"/>
          </a:xfrm>
          <a:prstGeom prst="rect">
            <a:avLst/>
          </a:prstGeom>
          <a:solidFill>
            <a:schemeClr val="accent5">
              <a:lumMod val="20000"/>
              <a:lumOff val="80000"/>
            </a:schemeClr>
          </a:solidFill>
        </p:spPr>
        <p:txBody>
          <a:bodyPr>
            <a:spAutoFit/>
          </a:bodyPr>
          <a:lstStyle/>
          <a:p>
            <a:pPr fontAlgn="auto">
              <a:spcBef>
                <a:spcPts val="0"/>
              </a:spcBef>
              <a:spcAft>
                <a:spcPts val="0"/>
              </a:spcAft>
              <a:defRPr/>
            </a:pPr>
            <a:r>
              <a:rPr lang="en-US" sz="1600" b="1" dirty="0">
                <a:latin typeface="+mj-lt"/>
              </a:rPr>
              <a:t>Dean’s Review</a:t>
            </a:r>
          </a:p>
        </p:txBody>
      </p:sp>
      <p:sp>
        <p:nvSpPr>
          <p:cNvPr id="5" name="TextBox 4"/>
          <p:cNvSpPr txBox="1"/>
          <p:nvPr/>
        </p:nvSpPr>
        <p:spPr>
          <a:xfrm>
            <a:off x="3962400" y="1295400"/>
            <a:ext cx="2057400" cy="2308225"/>
          </a:xfrm>
          <a:prstGeom prst="rect">
            <a:avLst/>
          </a:prstGeom>
          <a:solidFill>
            <a:schemeClr val="accent5">
              <a:lumMod val="20000"/>
              <a:lumOff val="80000"/>
            </a:schemeClr>
          </a:solidFill>
        </p:spPr>
        <p:txBody>
          <a:bodyPr>
            <a:spAutoFit/>
          </a:bodyPr>
          <a:lstStyle/>
          <a:p>
            <a:r>
              <a:rPr lang="en-US" sz="1600" b="1">
                <a:latin typeface="Calibri" pitchFamily="34" charset="0"/>
              </a:rPr>
              <a:t>Provost’s Review</a:t>
            </a:r>
          </a:p>
          <a:p>
            <a:endParaRPr lang="en-US" sz="1600">
              <a:latin typeface="Calibri" pitchFamily="34" charset="0"/>
            </a:endParaRPr>
          </a:p>
          <a:p>
            <a:r>
              <a:rPr lang="en-US" sz="1600">
                <a:latin typeface="Calibri" pitchFamily="34" charset="0"/>
              </a:rPr>
              <a:t>Evaluation for alignment with strategic objectives.</a:t>
            </a:r>
          </a:p>
          <a:p>
            <a:endParaRPr lang="en-US" sz="1600">
              <a:latin typeface="Calibri" pitchFamily="34" charset="0"/>
            </a:endParaRPr>
          </a:p>
          <a:p>
            <a:r>
              <a:rPr lang="en-US" sz="1600">
                <a:latin typeface="Calibri" pitchFamily="34" charset="0"/>
              </a:rPr>
              <a:t>Approval authorizes further exploration of the project.</a:t>
            </a:r>
          </a:p>
        </p:txBody>
      </p:sp>
      <p:sp>
        <p:nvSpPr>
          <p:cNvPr id="7" name="TextBox 6"/>
          <p:cNvSpPr txBox="1"/>
          <p:nvPr/>
        </p:nvSpPr>
        <p:spPr>
          <a:xfrm>
            <a:off x="4114800" y="4800600"/>
            <a:ext cx="1752600" cy="954088"/>
          </a:xfrm>
          <a:prstGeom prst="rect">
            <a:avLst/>
          </a:prstGeom>
          <a:solidFill>
            <a:schemeClr val="accent5">
              <a:lumMod val="20000"/>
              <a:lumOff val="80000"/>
            </a:schemeClr>
          </a:solidFill>
        </p:spPr>
        <p:txBody>
          <a:bodyPr>
            <a:spAutoFit/>
          </a:bodyPr>
          <a:lstStyle/>
          <a:p>
            <a:pPr fontAlgn="auto">
              <a:spcBef>
                <a:spcPts val="0"/>
              </a:spcBef>
              <a:spcAft>
                <a:spcPts val="0"/>
              </a:spcAft>
              <a:defRPr/>
            </a:pPr>
            <a:r>
              <a:rPr lang="en-US" sz="1400" dirty="0">
                <a:latin typeface="+mn-lt"/>
              </a:rPr>
              <a:t>If denied: originator receives email notification of Provost’s decision</a:t>
            </a:r>
          </a:p>
        </p:txBody>
      </p:sp>
      <p:sp>
        <p:nvSpPr>
          <p:cNvPr id="8" name="TextBox 7"/>
          <p:cNvSpPr txBox="1"/>
          <p:nvPr/>
        </p:nvSpPr>
        <p:spPr>
          <a:xfrm>
            <a:off x="6578600" y="1295400"/>
            <a:ext cx="1981200" cy="2308225"/>
          </a:xfrm>
          <a:prstGeom prst="rect">
            <a:avLst/>
          </a:prstGeom>
          <a:solidFill>
            <a:schemeClr val="accent5">
              <a:lumMod val="20000"/>
              <a:lumOff val="80000"/>
            </a:schemeClr>
          </a:solidFill>
        </p:spPr>
        <p:txBody>
          <a:bodyPr>
            <a:spAutoFit/>
          </a:bodyPr>
          <a:lstStyle/>
          <a:p>
            <a:r>
              <a:rPr lang="en-US" sz="1600" b="1">
                <a:latin typeface="Calibri" pitchFamily="34" charset="0"/>
              </a:rPr>
              <a:t>Originator receives email with notification of status and directions to MOU templates</a:t>
            </a:r>
          </a:p>
          <a:p>
            <a:endParaRPr lang="en-US" sz="1600">
              <a:latin typeface="Calibri" pitchFamily="34" charset="0"/>
            </a:endParaRPr>
          </a:p>
          <a:p>
            <a:r>
              <a:rPr lang="en-US" sz="1600" b="1">
                <a:latin typeface="Calibri" pitchFamily="34" charset="0"/>
              </a:rPr>
              <a:t>Start Part II</a:t>
            </a:r>
            <a:r>
              <a:rPr lang="en-US" sz="1600">
                <a:latin typeface="Calibri" pitchFamily="34" charset="0"/>
              </a:rPr>
              <a:t>:</a:t>
            </a:r>
          </a:p>
          <a:p>
            <a:r>
              <a:rPr lang="en-US" sz="1600">
                <a:latin typeface="Calibri" pitchFamily="34" charset="0"/>
              </a:rPr>
              <a:t>MOU /Agreement development process</a:t>
            </a:r>
          </a:p>
        </p:txBody>
      </p:sp>
      <p:sp>
        <p:nvSpPr>
          <p:cNvPr id="2055" name="TextBox 8"/>
          <p:cNvSpPr txBox="1">
            <a:spLocks noChangeArrowheads="1"/>
          </p:cNvSpPr>
          <p:nvPr/>
        </p:nvSpPr>
        <p:spPr bwMode="auto">
          <a:xfrm>
            <a:off x="381000" y="304800"/>
            <a:ext cx="4038600" cy="461665"/>
          </a:xfrm>
          <a:prstGeom prst="rect">
            <a:avLst/>
          </a:prstGeom>
          <a:noFill/>
          <a:ln w="9525">
            <a:noFill/>
            <a:miter lim="800000"/>
            <a:headEnd/>
            <a:tailEnd/>
          </a:ln>
        </p:spPr>
        <p:txBody>
          <a:bodyPr>
            <a:spAutoFit/>
          </a:bodyPr>
          <a:lstStyle/>
          <a:p>
            <a:r>
              <a:rPr lang="en-US" sz="2400" b="1" dirty="0">
                <a:latin typeface="Calibri" pitchFamily="34" charset="0"/>
              </a:rPr>
              <a:t>Part I – The </a:t>
            </a:r>
            <a:r>
              <a:rPr lang="en-US" sz="2400" b="1" dirty="0" err="1">
                <a:latin typeface="Calibri" pitchFamily="34" charset="0"/>
              </a:rPr>
              <a:t>eMOU</a:t>
            </a:r>
            <a:r>
              <a:rPr lang="en-US" sz="2400" b="1" dirty="0">
                <a:latin typeface="Calibri" pitchFamily="34" charset="0"/>
              </a:rPr>
              <a:t> Process</a:t>
            </a:r>
          </a:p>
        </p:txBody>
      </p:sp>
      <p:sp>
        <p:nvSpPr>
          <p:cNvPr id="11" name="TextBox 10"/>
          <p:cNvSpPr txBox="1"/>
          <p:nvPr/>
        </p:nvSpPr>
        <p:spPr>
          <a:xfrm>
            <a:off x="1752600" y="3048000"/>
            <a:ext cx="1752600" cy="954088"/>
          </a:xfrm>
          <a:prstGeom prst="rect">
            <a:avLst/>
          </a:prstGeom>
          <a:solidFill>
            <a:schemeClr val="accent5">
              <a:lumMod val="20000"/>
              <a:lumOff val="80000"/>
            </a:schemeClr>
          </a:solidFill>
        </p:spPr>
        <p:txBody>
          <a:bodyPr>
            <a:spAutoFit/>
          </a:bodyPr>
          <a:lstStyle/>
          <a:p>
            <a:pPr fontAlgn="auto">
              <a:spcBef>
                <a:spcPts val="0"/>
              </a:spcBef>
              <a:spcAft>
                <a:spcPts val="0"/>
              </a:spcAft>
              <a:defRPr/>
            </a:pPr>
            <a:r>
              <a:rPr lang="en-US" sz="1400" dirty="0">
                <a:latin typeface="+mn-lt"/>
              </a:rPr>
              <a:t>If denied: originator receives email notification of Dean’s decision</a:t>
            </a:r>
          </a:p>
        </p:txBody>
      </p:sp>
      <p:cxnSp>
        <p:nvCxnSpPr>
          <p:cNvPr id="14" name="Straight Connector 13"/>
          <p:cNvCxnSpPr/>
          <p:nvPr/>
        </p:nvCxnSpPr>
        <p:spPr>
          <a:xfrm>
            <a:off x="381000" y="1295400"/>
            <a:ext cx="81534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17" name="Down Arrow 16"/>
          <p:cNvSpPr/>
          <p:nvPr/>
        </p:nvSpPr>
        <p:spPr>
          <a:xfrm>
            <a:off x="2514600" y="2133600"/>
            <a:ext cx="381000" cy="685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endParaRPr>
          </a:p>
        </p:txBody>
      </p:sp>
      <p:sp>
        <p:nvSpPr>
          <p:cNvPr id="18" name="Down Arrow 17"/>
          <p:cNvSpPr/>
          <p:nvPr/>
        </p:nvSpPr>
        <p:spPr>
          <a:xfrm>
            <a:off x="4800600" y="3962400"/>
            <a:ext cx="3048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endParaRPr>
          </a:p>
        </p:txBody>
      </p:sp>
      <p:pic>
        <p:nvPicPr>
          <p:cNvPr id="12" name="Picture 11" descr="masonlogo_trans.png"/>
          <p:cNvPicPr>
            <a:picLocks noChangeAspect="1"/>
          </p:cNvPicPr>
          <p:nvPr/>
        </p:nvPicPr>
        <p:blipFill>
          <a:blip r:embed="rId3" cstate="print"/>
          <a:srcRect/>
          <a:stretch>
            <a:fillRect/>
          </a:stretch>
        </p:blipFill>
        <p:spPr bwMode="auto">
          <a:xfrm>
            <a:off x="8001000" y="6030726"/>
            <a:ext cx="990600" cy="676181"/>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3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8"/>
          <p:cNvSpPr txBox="1">
            <a:spLocks noChangeArrowheads="1"/>
          </p:cNvSpPr>
          <p:nvPr/>
        </p:nvSpPr>
        <p:spPr bwMode="auto">
          <a:xfrm>
            <a:off x="457962" y="225552"/>
            <a:ext cx="6171438" cy="461665"/>
          </a:xfrm>
          <a:prstGeom prst="rect">
            <a:avLst/>
          </a:prstGeom>
          <a:noFill/>
          <a:ln w="9525">
            <a:noFill/>
            <a:miter lim="800000"/>
            <a:headEnd/>
            <a:tailEnd/>
          </a:ln>
        </p:spPr>
        <p:txBody>
          <a:bodyPr wrap="square">
            <a:spAutoFit/>
          </a:bodyPr>
          <a:lstStyle/>
          <a:p>
            <a:r>
              <a:rPr lang="en-US" sz="2400" b="1" dirty="0">
                <a:latin typeface="Calibri" pitchFamily="34" charset="0"/>
              </a:rPr>
              <a:t>Part II – The MOU Development Process</a:t>
            </a:r>
          </a:p>
        </p:txBody>
      </p:sp>
      <p:grpSp>
        <p:nvGrpSpPr>
          <p:cNvPr id="4" name="Group 10"/>
          <p:cNvGrpSpPr>
            <a:grpSpLocks/>
          </p:cNvGrpSpPr>
          <p:nvPr/>
        </p:nvGrpSpPr>
        <p:grpSpPr bwMode="auto">
          <a:xfrm>
            <a:off x="228600" y="838200"/>
            <a:ext cx="8763000" cy="3908425"/>
            <a:chOff x="228600" y="1524000"/>
            <a:chExt cx="8763000" cy="3908762"/>
          </a:xfrm>
        </p:grpSpPr>
        <p:sp>
          <p:nvSpPr>
            <p:cNvPr id="2" name="TextBox 1"/>
            <p:cNvSpPr txBox="1"/>
            <p:nvPr/>
          </p:nvSpPr>
          <p:spPr>
            <a:xfrm>
              <a:off x="228600" y="1524000"/>
              <a:ext cx="1371600" cy="2462425"/>
            </a:xfrm>
            <a:prstGeom prst="rect">
              <a:avLst/>
            </a:prstGeom>
            <a:solidFill>
              <a:schemeClr val="accent5">
                <a:lumMod val="20000"/>
                <a:lumOff val="80000"/>
              </a:schemeClr>
            </a:solidFill>
          </p:spPr>
          <p:txBody>
            <a:bodyPr>
              <a:spAutoFit/>
            </a:bodyPr>
            <a:lstStyle/>
            <a:p>
              <a:r>
                <a:rPr lang="en-US" sz="1400" b="1">
                  <a:latin typeface="Calibri" pitchFamily="34" charset="0"/>
                </a:rPr>
                <a:t>Agreement Development</a:t>
              </a:r>
            </a:p>
            <a:p>
              <a:endParaRPr lang="en-US" sz="1400">
                <a:latin typeface="Calibri" pitchFamily="34" charset="0"/>
              </a:endParaRPr>
            </a:p>
            <a:p>
              <a:r>
                <a:rPr lang="en-US" sz="1600">
                  <a:latin typeface="Calibri" pitchFamily="34" charset="0"/>
                </a:rPr>
                <a:t>Originator uses templates and works with partner to develop agreement</a:t>
              </a:r>
            </a:p>
          </p:txBody>
        </p:sp>
        <p:sp>
          <p:nvSpPr>
            <p:cNvPr id="3" name="TextBox 2"/>
            <p:cNvSpPr txBox="1"/>
            <p:nvPr/>
          </p:nvSpPr>
          <p:spPr>
            <a:xfrm>
              <a:off x="1847850" y="1524000"/>
              <a:ext cx="1371600" cy="3140346"/>
            </a:xfrm>
            <a:prstGeom prst="rect">
              <a:avLst/>
            </a:prstGeom>
            <a:solidFill>
              <a:schemeClr val="accent5">
                <a:lumMod val="20000"/>
                <a:lumOff val="80000"/>
              </a:schemeClr>
            </a:solidFill>
          </p:spPr>
          <p:txBody>
            <a:bodyPr>
              <a:spAutoFit/>
            </a:bodyPr>
            <a:lstStyle/>
            <a:p>
              <a:r>
                <a:rPr lang="en-US" sz="1400" b="1">
                  <a:latin typeface="Calibri" pitchFamily="34" charset="0"/>
                </a:rPr>
                <a:t>Administrative Evaluation</a:t>
              </a:r>
            </a:p>
            <a:p>
              <a:endParaRPr lang="en-US" sz="1400">
                <a:latin typeface="Calibri" pitchFamily="34" charset="0"/>
              </a:endParaRPr>
            </a:p>
            <a:p>
              <a:r>
                <a:rPr lang="en-US" sz="1600">
                  <a:latin typeface="Calibri" pitchFamily="34" charset="0"/>
                </a:rPr>
                <a:t>Originator submits draft agreement to Agreement Administrator for review by MOU Committee</a:t>
              </a:r>
            </a:p>
            <a:p>
              <a:endParaRPr lang="en-US" sz="1400">
                <a:latin typeface="Calibri" pitchFamily="34" charset="0"/>
              </a:endParaRPr>
            </a:p>
            <a:p>
              <a:endParaRPr lang="en-US" sz="1400">
                <a:latin typeface="Calibri" pitchFamily="34" charset="0"/>
              </a:endParaRPr>
            </a:p>
          </p:txBody>
        </p:sp>
        <p:sp>
          <p:nvSpPr>
            <p:cNvPr id="5" name="TextBox 4"/>
            <p:cNvSpPr txBox="1"/>
            <p:nvPr/>
          </p:nvSpPr>
          <p:spPr>
            <a:xfrm>
              <a:off x="3467100" y="1524000"/>
              <a:ext cx="1676400" cy="2492590"/>
            </a:xfrm>
            <a:prstGeom prst="rect">
              <a:avLst/>
            </a:prstGeom>
            <a:solidFill>
              <a:schemeClr val="accent5">
                <a:lumMod val="20000"/>
                <a:lumOff val="80000"/>
              </a:schemeClr>
            </a:solidFill>
          </p:spPr>
          <p:txBody>
            <a:bodyPr>
              <a:spAutoFit/>
            </a:bodyPr>
            <a:lstStyle/>
            <a:p>
              <a:r>
                <a:rPr lang="en-US" sz="1400" b="1">
                  <a:latin typeface="Calibri" pitchFamily="34" charset="0"/>
                </a:rPr>
                <a:t>Agreement Revision</a:t>
              </a:r>
            </a:p>
            <a:p>
              <a:endParaRPr lang="en-US" sz="1400">
                <a:latin typeface="Calibri" pitchFamily="34" charset="0"/>
              </a:endParaRPr>
            </a:p>
            <a:p>
              <a:r>
                <a:rPr lang="en-US" sz="1600">
                  <a:latin typeface="Calibri" pitchFamily="34" charset="0"/>
                </a:rPr>
                <a:t>If revision is needed, originator produces final document; submits to Agreement Administrator</a:t>
              </a:r>
            </a:p>
          </p:txBody>
        </p:sp>
        <p:sp>
          <p:nvSpPr>
            <p:cNvPr id="8" name="TextBox 7"/>
            <p:cNvSpPr txBox="1"/>
            <p:nvPr/>
          </p:nvSpPr>
          <p:spPr>
            <a:xfrm>
              <a:off x="5391150" y="1524000"/>
              <a:ext cx="1676400" cy="3908762"/>
            </a:xfrm>
            <a:prstGeom prst="rect">
              <a:avLst/>
            </a:prstGeom>
            <a:solidFill>
              <a:schemeClr val="accent5">
                <a:lumMod val="20000"/>
                <a:lumOff val="80000"/>
              </a:schemeClr>
            </a:solidFill>
          </p:spPr>
          <p:txBody>
            <a:bodyPr>
              <a:spAutoFit/>
            </a:bodyPr>
            <a:lstStyle/>
            <a:p>
              <a:r>
                <a:rPr lang="en-US" sz="1400" b="1">
                  <a:latin typeface="Calibri" pitchFamily="34" charset="0"/>
                </a:rPr>
                <a:t>Verification, Final Approval, and Signature</a:t>
              </a:r>
            </a:p>
            <a:p>
              <a:endParaRPr lang="en-US" sz="1400">
                <a:latin typeface="Calibri" pitchFamily="34" charset="0"/>
              </a:endParaRPr>
            </a:p>
            <a:p>
              <a:r>
                <a:rPr lang="en-US" sz="1600">
                  <a:latin typeface="Calibri" pitchFamily="34" charset="0"/>
                </a:rPr>
                <a:t>Agreement Administrator verifies changes with MOU Committee members as needed, obtains signatures and return Agreement to originator for partner’s signatures</a:t>
              </a:r>
            </a:p>
          </p:txBody>
        </p:sp>
        <p:sp>
          <p:nvSpPr>
            <p:cNvPr id="10" name="TextBox 9"/>
            <p:cNvSpPr txBox="1"/>
            <p:nvPr/>
          </p:nvSpPr>
          <p:spPr>
            <a:xfrm>
              <a:off x="7315200" y="1524000"/>
              <a:ext cx="1676400" cy="2708509"/>
            </a:xfrm>
            <a:prstGeom prst="rect">
              <a:avLst/>
            </a:prstGeom>
            <a:solidFill>
              <a:schemeClr val="accent5">
                <a:lumMod val="20000"/>
                <a:lumOff val="80000"/>
              </a:schemeClr>
            </a:solidFill>
          </p:spPr>
          <p:txBody>
            <a:bodyPr>
              <a:spAutoFit/>
            </a:bodyPr>
            <a:lstStyle/>
            <a:p>
              <a:r>
                <a:rPr lang="en-US" sz="1400" b="1">
                  <a:latin typeface="Calibri" pitchFamily="34" charset="0"/>
                </a:rPr>
                <a:t>Agreement Maintenance</a:t>
              </a:r>
            </a:p>
            <a:p>
              <a:endParaRPr lang="en-US" sz="1400">
                <a:latin typeface="Calibri" pitchFamily="34" charset="0"/>
              </a:endParaRPr>
            </a:p>
            <a:p>
              <a:r>
                <a:rPr lang="en-US" sz="1600">
                  <a:latin typeface="Calibri" pitchFamily="34" charset="0"/>
                </a:rPr>
                <a:t>Agreement is stored in database. </a:t>
              </a:r>
            </a:p>
            <a:p>
              <a:endParaRPr lang="en-US" sz="1600">
                <a:latin typeface="Calibri" pitchFamily="34" charset="0"/>
              </a:endParaRPr>
            </a:p>
            <a:p>
              <a:r>
                <a:rPr lang="en-US" sz="1600">
                  <a:latin typeface="Calibri" pitchFamily="34" charset="0"/>
                </a:rPr>
                <a:t>An alert will be sent when the Agreement is due for renewal</a:t>
              </a:r>
            </a:p>
          </p:txBody>
        </p:sp>
      </p:grpSp>
      <p:sp>
        <p:nvSpPr>
          <p:cNvPr id="12" name="Down Arrow 11"/>
          <p:cNvSpPr/>
          <p:nvPr/>
        </p:nvSpPr>
        <p:spPr>
          <a:xfrm>
            <a:off x="609600" y="3505200"/>
            <a:ext cx="381000" cy="762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endParaRPr>
          </a:p>
        </p:txBody>
      </p:sp>
      <p:sp>
        <p:nvSpPr>
          <p:cNvPr id="13" name="TextBox 12"/>
          <p:cNvSpPr txBox="1"/>
          <p:nvPr/>
        </p:nvSpPr>
        <p:spPr>
          <a:xfrm>
            <a:off x="228600" y="4419600"/>
            <a:ext cx="4267200" cy="2062163"/>
          </a:xfrm>
          <a:prstGeom prst="rect">
            <a:avLst/>
          </a:prstGeom>
          <a:solidFill>
            <a:schemeClr val="tx2">
              <a:lumMod val="20000"/>
              <a:lumOff val="80000"/>
            </a:schemeClr>
          </a:solidFill>
          <a:ln w="6350" cmpd="thickThin">
            <a:solidFill>
              <a:schemeClr val="tx1"/>
            </a:solidFill>
          </a:ln>
        </p:spPr>
        <p:txBody>
          <a:bodyPr>
            <a:spAutoFit/>
          </a:bodyPr>
          <a:lstStyle/>
          <a:p>
            <a:pPr fontAlgn="auto">
              <a:spcBef>
                <a:spcPts val="0"/>
              </a:spcBef>
              <a:spcAft>
                <a:spcPts val="0"/>
              </a:spcAft>
              <a:defRPr/>
            </a:pPr>
            <a:r>
              <a:rPr lang="en-US" sz="1600" dirty="0">
                <a:latin typeface="+mn-lt"/>
              </a:rPr>
              <a:t>If Agreement includes joint or dual degrees, ongoing discussion with </a:t>
            </a:r>
          </a:p>
          <a:p>
            <a:pPr fontAlgn="auto">
              <a:spcBef>
                <a:spcPts val="0"/>
              </a:spcBef>
              <a:spcAft>
                <a:spcPts val="0"/>
              </a:spcAft>
              <a:defRPr/>
            </a:pPr>
            <a:r>
              <a:rPr lang="en-US" sz="1600" dirty="0">
                <a:latin typeface="+mn-lt"/>
              </a:rPr>
              <a:t>Office of Academic Affairs, Registrar’s Office, Office of the Assoc. Provost for Graduate or Undergraduate Education, Office of Admissions, Office of Financial Aid, and Office of Student Accounts prior to drafting Agreement is expected.</a:t>
            </a:r>
          </a:p>
        </p:txBody>
      </p:sp>
      <p:cxnSp>
        <p:nvCxnSpPr>
          <p:cNvPr id="25" name="Straight Connector 24"/>
          <p:cNvCxnSpPr/>
          <p:nvPr/>
        </p:nvCxnSpPr>
        <p:spPr>
          <a:xfrm>
            <a:off x="228600" y="838200"/>
            <a:ext cx="8763000" cy="1588"/>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4" name="Picture 13" descr="masonlogo_trans.png"/>
          <p:cNvPicPr>
            <a:picLocks noChangeAspect="1"/>
          </p:cNvPicPr>
          <p:nvPr/>
        </p:nvPicPr>
        <p:blipFill>
          <a:blip r:embed="rId3" cstate="print"/>
          <a:srcRect/>
          <a:stretch>
            <a:fillRect/>
          </a:stretch>
        </p:blipFill>
        <p:spPr bwMode="auto">
          <a:xfrm>
            <a:off x="8001000" y="6030726"/>
            <a:ext cx="990600" cy="676181"/>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3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International Collaboration: Public Diplomacy in Every Way</a:t>
            </a:r>
            <a:endParaRPr lang="en-US" dirty="0"/>
          </a:p>
        </p:txBody>
      </p:sp>
      <p:sp>
        <p:nvSpPr>
          <p:cNvPr id="3" name="Content Placeholder 2"/>
          <p:cNvSpPr>
            <a:spLocks noGrp="1"/>
          </p:cNvSpPr>
          <p:nvPr>
            <p:ph idx="1"/>
          </p:nvPr>
        </p:nvSpPr>
        <p:spPr>
          <a:xfrm>
            <a:off x="457200" y="1600200"/>
            <a:ext cx="8229600" cy="5106707"/>
          </a:xfrm>
        </p:spPr>
        <p:txBody>
          <a:bodyPr>
            <a:normAutofit fontScale="92500" lnSpcReduction="20000"/>
          </a:bodyPr>
          <a:lstStyle/>
          <a:p>
            <a:r>
              <a:rPr lang="en-US" dirty="0" smtClean="0"/>
              <a:t>Partner institutions and country politics</a:t>
            </a:r>
          </a:p>
          <a:p>
            <a:pPr lvl="1"/>
            <a:r>
              <a:rPr lang="en-US" dirty="0" smtClean="0"/>
              <a:t>Relationships matter</a:t>
            </a:r>
          </a:p>
          <a:p>
            <a:pPr lvl="2"/>
            <a:r>
              <a:rPr lang="en-US" dirty="0" smtClean="0"/>
              <a:t>Personal, political, and present and past affiliations of the in-country partners</a:t>
            </a:r>
          </a:p>
          <a:p>
            <a:pPr lvl="2"/>
            <a:r>
              <a:rPr lang="en-US" dirty="0" smtClean="0"/>
              <a:t>Your faculty’s research and personal networks in the country</a:t>
            </a:r>
          </a:p>
          <a:p>
            <a:pPr lvl="1"/>
            <a:r>
              <a:rPr lang="en-US" dirty="0" smtClean="0"/>
              <a:t>Example of Mason’s relationships in the context of the US public diplomacy context</a:t>
            </a:r>
          </a:p>
          <a:p>
            <a:r>
              <a:rPr lang="en-US" dirty="0" smtClean="0"/>
              <a:t>US educational organizations with in-country operations</a:t>
            </a:r>
          </a:p>
          <a:p>
            <a:pPr lvl="1"/>
            <a:r>
              <a:rPr lang="en-US" dirty="0" smtClean="0"/>
              <a:t>Education USA</a:t>
            </a:r>
          </a:p>
          <a:p>
            <a:pPr lvl="1"/>
            <a:r>
              <a:rPr lang="en-US" dirty="0" smtClean="0"/>
              <a:t>American Councils</a:t>
            </a:r>
          </a:p>
          <a:p>
            <a:pPr lvl="1"/>
            <a:r>
              <a:rPr lang="en-US" dirty="0" smtClean="0"/>
              <a:t>US Embassy </a:t>
            </a:r>
          </a:p>
          <a:p>
            <a:pPr lvl="1"/>
            <a:r>
              <a:rPr lang="en-US" dirty="0" smtClean="0"/>
              <a:t>US Russia Business Council</a:t>
            </a:r>
            <a:endParaRPr lang="en-US" dirty="0"/>
          </a:p>
        </p:txBody>
      </p:sp>
      <p:pic>
        <p:nvPicPr>
          <p:cNvPr id="4" name="Picture 3" descr="masonlogo_trans.png"/>
          <p:cNvPicPr>
            <a:picLocks noChangeAspect="1"/>
          </p:cNvPicPr>
          <p:nvPr/>
        </p:nvPicPr>
        <p:blipFill>
          <a:blip r:embed="rId3" cstate="print"/>
          <a:srcRect/>
          <a:stretch>
            <a:fillRect/>
          </a:stretch>
        </p:blipFill>
        <p:spPr bwMode="auto">
          <a:xfrm>
            <a:off x="8001000" y="6030726"/>
            <a:ext cx="990600" cy="676181"/>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Philosophy of Building </a:t>
            </a:r>
            <a:r>
              <a:rPr lang="en-US" dirty="0" err="1" smtClean="0"/>
              <a:t>Parterships</a:t>
            </a:r>
            <a:endParaRPr lang="en-US" dirty="0"/>
          </a:p>
        </p:txBody>
      </p:sp>
      <p:sp>
        <p:nvSpPr>
          <p:cNvPr id="3" name="Content Placeholder 2"/>
          <p:cNvSpPr>
            <a:spLocks noGrp="1"/>
          </p:cNvSpPr>
          <p:nvPr>
            <p:ph idx="1"/>
          </p:nvPr>
        </p:nvSpPr>
        <p:spPr>
          <a:xfrm>
            <a:off x="457200" y="1295400"/>
            <a:ext cx="8229600" cy="5257800"/>
          </a:xfrm>
        </p:spPr>
        <p:txBody>
          <a:bodyPr>
            <a:normAutofit fontScale="85000" lnSpcReduction="10000"/>
          </a:bodyPr>
          <a:lstStyle/>
          <a:p>
            <a:r>
              <a:rPr lang="en-US" dirty="0" smtClean="0"/>
              <a:t>Invest in relationships</a:t>
            </a:r>
          </a:p>
          <a:p>
            <a:r>
              <a:rPr lang="en-US" dirty="0" smtClean="0"/>
              <a:t>Build trust through dialogue</a:t>
            </a:r>
          </a:p>
          <a:p>
            <a:r>
              <a:rPr lang="en-US" dirty="0" smtClean="0"/>
              <a:t>Invest in educating both sides in specifics of each other’s culture</a:t>
            </a:r>
          </a:p>
          <a:p>
            <a:r>
              <a:rPr lang="en-US" dirty="0" smtClean="0"/>
              <a:t>Keep informed about multiple levels of your partner’s fast changing country and institutional context</a:t>
            </a:r>
          </a:p>
          <a:p>
            <a:pPr>
              <a:lnSpc>
                <a:spcPct val="90000"/>
              </a:lnSpc>
            </a:pPr>
            <a:r>
              <a:rPr lang="en-US" dirty="0" smtClean="0"/>
              <a:t>Understand and respect institutional and individual’s self-Interest and internal processes</a:t>
            </a:r>
          </a:p>
          <a:p>
            <a:pPr>
              <a:lnSpc>
                <a:spcPct val="90000"/>
              </a:lnSpc>
            </a:pPr>
            <a:r>
              <a:rPr lang="en-US" dirty="0" smtClean="0"/>
              <a:t>Agree to disagree</a:t>
            </a:r>
          </a:p>
          <a:p>
            <a:pPr>
              <a:lnSpc>
                <a:spcPct val="90000"/>
              </a:lnSpc>
            </a:pPr>
            <a:r>
              <a:rPr lang="en-US" dirty="0" smtClean="0"/>
              <a:t>Help organizations to achieve their self-Interest</a:t>
            </a:r>
          </a:p>
          <a:p>
            <a:r>
              <a:rPr lang="en-US" dirty="0" smtClean="0"/>
              <a:t>Exercise patience and openness to serendipitous opportunities</a:t>
            </a:r>
          </a:p>
          <a:p>
            <a:endParaRPr lang="en-US" dirty="0"/>
          </a:p>
        </p:txBody>
      </p:sp>
      <p:pic>
        <p:nvPicPr>
          <p:cNvPr id="4" name="Picture 3" descr="masonlogo_trans.png"/>
          <p:cNvPicPr>
            <a:picLocks noChangeAspect="1"/>
          </p:cNvPicPr>
          <p:nvPr/>
        </p:nvPicPr>
        <p:blipFill>
          <a:blip r:embed="rId3" cstate="print"/>
          <a:srcRect/>
          <a:stretch>
            <a:fillRect/>
          </a:stretch>
        </p:blipFill>
        <p:spPr bwMode="auto">
          <a:xfrm>
            <a:off x="8001000" y="6030726"/>
            <a:ext cx="990600" cy="676181"/>
          </a:xfrm>
          <a:prstGeom prst="rect">
            <a:avLst/>
          </a:prstGeom>
          <a:noFill/>
          <a:ln w="9525">
            <a:noFill/>
            <a:miter lim="800000"/>
            <a:headEnd/>
            <a:tailEnd/>
          </a:ln>
        </p:spPr>
      </p:pic>
    </p:spTree>
    <p:extLst>
      <p:ext uri="{BB962C8B-B14F-4D97-AF65-F5344CB8AC3E}">
        <p14:creationId xmlns:p14="http://schemas.microsoft.com/office/powerpoint/2010/main" val="2796321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Thank you for your attention!</a:t>
            </a:r>
            <a:r>
              <a:rPr lang="en-US" dirty="0" smtClean="0"/>
              <a:t/>
            </a:r>
            <a:br>
              <a:rPr lang="en-US" dirty="0" smtClean="0"/>
            </a:br>
            <a:endParaRPr lang="en-US" dirty="0"/>
          </a:p>
        </p:txBody>
      </p:sp>
      <p:sp>
        <p:nvSpPr>
          <p:cNvPr id="3" name="Content Placeholder 2"/>
          <p:cNvSpPr>
            <a:spLocks noGrp="1"/>
          </p:cNvSpPr>
          <p:nvPr>
            <p:ph sz="half" idx="1"/>
          </p:nvPr>
        </p:nvSpPr>
        <p:spPr/>
        <p:txBody>
          <a:bodyPr>
            <a:normAutofit fontScale="92500"/>
          </a:bodyPr>
          <a:lstStyle/>
          <a:p>
            <a:pPr marL="0" indent="0">
              <a:buNone/>
            </a:pPr>
            <a:r>
              <a:rPr lang="en-US" sz="3500" b="1" dirty="0" smtClean="0"/>
              <a:t>Questions?</a:t>
            </a:r>
          </a:p>
          <a:p>
            <a:pPr marL="0" indent="0">
              <a:buNone/>
            </a:pPr>
            <a:endParaRPr lang="en-US" sz="3200" b="1" dirty="0"/>
          </a:p>
          <a:p>
            <a:pPr marL="0" indent="0">
              <a:buNone/>
            </a:pPr>
            <a:endParaRPr lang="en-US" sz="3200" b="1" dirty="0" smtClean="0"/>
          </a:p>
          <a:p>
            <a:pPr marL="0" indent="0">
              <a:buNone/>
            </a:pPr>
            <a:endParaRPr lang="en-US" sz="3200" b="1" dirty="0"/>
          </a:p>
          <a:p>
            <a:pPr marL="0" indent="0">
              <a:buNone/>
            </a:pPr>
            <a:endParaRPr lang="en-US" sz="3200" b="1" dirty="0" smtClean="0"/>
          </a:p>
          <a:p>
            <a:pPr marL="0" indent="0">
              <a:buNone/>
            </a:pPr>
            <a:r>
              <a:rPr lang="en-US" sz="3200" b="1" dirty="0" smtClean="0"/>
              <a:t>Office of Global Strategies</a:t>
            </a:r>
          </a:p>
          <a:p>
            <a:pPr marL="0" indent="0">
              <a:buNone/>
            </a:pPr>
            <a:r>
              <a:rPr lang="en-US" sz="3200" b="1" dirty="0" smtClean="0"/>
              <a:t>masonglobal@gmu.edu</a:t>
            </a:r>
            <a:endParaRPr lang="en-US" sz="3200" b="1" dirty="0"/>
          </a:p>
        </p:txBody>
      </p:sp>
      <p:sp>
        <p:nvSpPr>
          <p:cNvPr id="4" name="Content Placeholder 3"/>
          <p:cNvSpPr>
            <a:spLocks noGrp="1"/>
          </p:cNvSpPr>
          <p:nvPr>
            <p:ph sz="half" idx="2"/>
          </p:nvPr>
        </p:nvSpPr>
        <p:spPr/>
        <p:txBody>
          <a:bodyPr>
            <a:normAutofit fontScale="92500"/>
          </a:bodyPr>
          <a:lstStyle/>
          <a:p>
            <a:endParaRPr lang="en-US"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53000" y="1752600"/>
            <a:ext cx="28956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74343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1722</TotalTime>
  <Words>2836</Words>
  <Application>Microsoft Office PowerPoint</Application>
  <PresentationFormat>On-screen Show (4:3)</PresentationFormat>
  <Paragraphs>218</Paragraphs>
  <Slides>15</Slides>
  <Notes>13</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Undergraduate and Graduate Dual Degrees at Mason: Examples from Collaboration with Russia</vt:lpstr>
      <vt:lpstr>PowerPoint Presentation</vt:lpstr>
      <vt:lpstr>PowerPoint Presentation</vt:lpstr>
      <vt:lpstr>Higher education reforms </vt:lpstr>
      <vt:lpstr>Agreements with Partner Institutions</vt:lpstr>
      <vt:lpstr>Sample Partnership Lomonosov Moscow State University</vt:lpstr>
      <vt:lpstr>Sample Curriculum Layout for Dual Master’s </vt:lpstr>
      <vt:lpstr> Undergraduate Dual Degree in Economics and Management </vt:lpstr>
      <vt:lpstr>PowerPoint Presentation</vt:lpstr>
      <vt:lpstr>PowerPoint Presentation</vt:lpstr>
      <vt:lpstr>PowerPoint Presentation</vt:lpstr>
      <vt:lpstr>PowerPoint Presentation</vt:lpstr>
      <vt:lpstr>International Collaboration: Public Diplomacy in Every Way</vt:lpstr>
      <vt:lpstr>Philosophy of Building Parterships</vt:lpstr>
      <vt:lpstr> Thank you for your attention!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GMU-MOSCOW STATE UNIVERSITY</dc:title>
  <dc:creator>Sveta</dc:creator>
  <cp:lastModifiedBy>user</cp:lastModifiedBy>
  <cp:revision>142</cp:revision>
  <cp:lastPrinted>2012-11-12T18:23:29Z</cp:lastPrinted>
  <dcterms:created xsi:type="dcterms:W3CDTF">2012-10-27T19:15:58Z</dcterms:created>
  <dcterms:modified xsi:type="dcterms:W3CDTF">2013-05-07T19:37:25Z</dcterms:modified>
</cp:coreProperties>
</file>