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2" r:id="rId7"/>
    <p:sldId id="278" r:id="rId8"/>
    <p:sldId id="280" r:id="rId9"/>
    <p:sldId id="282" r:id="rId10"/>
    <p:sldId id="281" r:id="rId11"/>
    <p:sldId id="269" r:id="rId12"/>
    <p:sldId id="270" r:id="rId13"/>
    <p:sldId id="272" r:id="rId14"/>
    <p:sldId id="271" r:id="rId15"/>
    <p:sldId id="264" r:id="rId16"/>
    <p:sldId id="283" r:id="rId17"/>
    <p:sldId id="273" r:id="rId18"/>
    <p:sldId id="277" r:id="rId19"/>
    <p:sldId id="275" r:id="rId20"/>
    <p:sldId id="266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1" autoAdjust="0"/>
  </p:normalViewPr>
  <p:slideViewPr>
    <p:cSldViewPr>
      <p:cViewPr varScale="1">
        <p:scale>
          <a:sx n="70" d="100"/>
          <a:sy n="70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4469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277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8597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1050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5840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3955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5822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93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0776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7029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54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CD561-7606-457E-B68E-57B643FEEE41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EF033-3487-4F9E-B873-E5555C85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5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pakt-asia.eu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num.edu.mn/" TargetMode="External"/><Relationship Id="rId4" Type="http://schemas.openxmlformats.org/officeDocument/2006/relationships/hyperlink" Target="mailto:sylvain.lamourette@univ-rouen.fr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4704"/>
            <a:ext cx="2304255" cy="2304255"/>
          </a:xfrm>
          <a:prstGeom prst="rect">
            <a:avLst/>
          </a:prstGeom>
        </p:spPr>
      </p:pic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944216" cy="705563"/>
          </a:xfrm>
          <a:prstGeom prst="rect">
            <a:avLst/>
          </a:prstGeom>
        </p:spPr>
      </p:pic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67544" y="4365104"/>
            <a:ext cx="8280920" cy="2304256"/>
          </a:xfrm>
        </p:spPr>
        <p:txBody>
          <a:bodyPr>
            <a:noAutofit/>
          </a:bodyPr>
          <a:lstStyle/>
          <a:p>
            <a:r>
              <a:rPr lang="mn-M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ЭРАСМУС МУНДУС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IMPAKT </a:t>
            </a:r>
          </a:p>
          <a:p>
            <a:r>
              <a:rPr lang="mn-M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ТӨСЛИЙН ТАНИЛЦУУЛГА </a:t>
            </a:r>
          </a:p>
          <a:p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2016.11.01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covelver\Desktop\IMPAKT\neu_logo_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68960"/>
            <a:ext cx="122413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ovelver\Desktop\IMPAKT\Universitu00E9_de_Roue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68960"/>
            <a:ext cx="1872208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Documents and Settings\user\Desktop\logo_we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908720"/>
            <a:ext cx="2088232" cy="2088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8386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251521" y="1412776"/>
            <a:ext cx="8712968" cy="518457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altLang="ja-JP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Эрасмус Мундус </a:t>
            </a:r>
            <a:r>
              <a:rPr lang="en-US" altLang="ja-JP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IMPAKT 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төсөл</a:t>
            </a:r>
            <a:r>
              <a:rPr lang="en-US" altLang="ja-JP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нь Азийн 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Европын 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их дээд сургууль, шууд бус 11 гишүүн байгууллагын  хамтарсан түншлэл юм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Ази → Европ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;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Европ→ Ази чиглэлээр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Бакалавр солилцоо- 6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/10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сар , Магистр солилцоо- 6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/10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сар , Доктор солилцоо -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сар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Багш/Ажилтан солилцоо</a:t>
            </a:r>
            <a:r>
              <a:rPr lang="en-US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сарын хугацаатай хөтөлбөр</a:t>
            </a:r>
            <a:endParaRPr lang="mn-MN" altLang="ja-JP" sz="2400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mn-MN" altLang="ja-JP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Төслийн үргэлжлэх хугацаа: </a:t>
            </a:r>
            <a:r>
              <a:rPr lang="mn-MN" altLang="ja-JP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2015-2018 оны хичээлийн жилийг дуустал  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9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102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15816" y="48544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Төслийн тухай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251520" y="1484785"/>
            <a:ext cx="8640959" cy="460851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Европын Комиссын санхүүжилттэй Эрасмус Мундус хөтөлбөр нь дээд боловсролыг хөгжүүлэх, оюутан, багш, ажилчдын мэргэжлийн чадварыг дээшлүүлэх, Европ болон хөгжиж буй орнуудын хоорондын соёлын ойлголцлыг дэмжих зорилготой юм.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/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fr-FR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fr-F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9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102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15816" y="48544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Төслийн зорилго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424935" cy="5328592"/>
          </a:xfrm>
        </p:spPr>
        <p:txBody>
          <a:bodyPr>
            <a:normAutofit/>
          </a:bodyPr>
          <a:lstStyle/>
          <a:p>
            <a:pPr algn="just"/>
            <a:r>
              <a:rPr lang="fr-FR" sz="22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Cambodia</a:t>
            </a:r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National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Management </a:t>
            </a: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China  	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Ningbo</a:t>
            </a:r>
          </a:p>
          <a:p>
            <a:pPr algn="just"/>
            <a:r>
              <a:rPr lang="fr-FR" sz="22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Indonesia</a:t>
            </a:r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Institute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Teknology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Sepuluh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Nopember</a:t>
            </a:r>
            <a:endParaRPr lang="fr-FR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Laos 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Savannakhet</a:t>
            </a:r>
          </a:p>
          <a:p>
            <a:pPr algn="just"/>
            <a:r>
              <a:rPr lang="fr-FR" sz="2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Mongolia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National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Mongolia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Institute of Finance and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Economics</a:t>
            </a:r>
            <a:endParaRPr lang="fr-FR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Myanmar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Yangon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Foreign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Languages</a:t>
            </a:r>
            <a:endParaRPr lang="fr-FR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Philippines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Los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Baños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just"/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Dilliman</a:t>
            </a:r>
            <a:endParaRPr lang="fr-FR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Sri Lanka  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Kelaniya</a:t>
            </a:r>
            <a:endParaRPr lang="fr-FR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Vietnam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National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Economics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Vietnam </a:t>
            </a:r>
            <a:r>
              <a:rPr lang="fr-FR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Academy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Social Sciences</a:t>
            </a:r>
          </a:p>
          <a:p>
            <a:endParaRPr lang="en-US" dirty="0"/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52437"/>
            <a:ext cx="154766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95736" y="332657"/>
            <a:ext cx="69482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Азийн гишүүн сургуулиуд</a:t>
            </a:r>
            <a:r>
              <a:rPr 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(12)</a:t>
            </a:r>
            <a:r>
              <a:rPr lang="mn-M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fr-FR" sz="3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568951" cy="5328592"/>
          </a:xfrm>
        </p:spPr>
        <p:txBody>
          <a:bodyPr>
            <a:normAutofit/>
          </a:bodyPr>
          <a:lstStyle/>
          <a:p>
            <a:pPr algn="just"/>
            <a:r>
              <a:rPr lang="fr-FR" sz="2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Belgium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Ghent</a:t>
            </a:r>
            <a:endParaRPr lang="fr-FR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France 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Rouen</a:t>
            </a:r>
          </a:p>
          <a:p>
            <a:pPr algn="just"/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Germany 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Hannover</a:t>
            </a:r>
            <a:endParaRPr lang="fr-FR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Italy</a:t>
            </a:r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Sapienza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Rome</a:t>
            </a:r>
          </a:p>
          <a:p>
            <a:pPr algn="just"/>
            <a:r>
              <a:rPr lang="fr-FR" sz="2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Poland</a:t>
            </a:r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Sczcecin</a:t>
            </a:r>
            <a:endParaRPr lang="fr-FR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Portugal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Porto</a:t>
            </a:r>
          </a:p>
          <a:p>
            <a:pPr algn="just"/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Spain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Universitat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Rovira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 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Virgili</a:t>
            </a:r>
            <a:endParaRPr lang="fr-FR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FR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fr-FR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Las Palmas</a:t>
            </a:r>
          </a:p>
          <a:p>
            <a:endParaRPr lang="en-US" sz="2800" dirty="0"/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183569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763688" y="188640"/>
            <a:ext cx="712879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Европын гишүүн сургуулиуд</a:t>
            </a:r>
            <a:r>
              <a:rPr 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(8)</a:t>
            </a:r>
            <a:endParaRPr lang="fr-FR" sz="3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à coins arrondis 22"/>
          <p:cNvSpPr/>
          <p:nvPr/>
        </p:nvSpPr>
        <p:spPr>
          <a:xfrm>
            <a:off x="1475656" y="4437112"/>
            <a:ext cx="5256584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485442"/>
            <a:ext cx="61926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Тэтгэлэгийн хэмжээ,  хугацаа </a:t>
            </a:r>
          </a:p>
          <a:p>
            <a:pPr algn="r"/>
            <a:r>
              <a:rPr lang="mn-MN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/201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mn-MN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-201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mn-MN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онд/</a:t>
            </a:r>
            <a:endParaRPr lang="fr-FR" sz="28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556792"/>
            <a:ext cx="2520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              </a:t>
            </a:r>
          </a:p>
          <a:p>
            <a:pPr algn="r">
              <a:lnSpc>
                <a:spcPct val="150000"/>
              </a:lnSpc>
            </a:pP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</a:rPr>
              <a:t>Бакалавр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</a:rPr>
              <a:t>Магистр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          </a:t>
            </a:r>
          </a:p>
          <a:p>
            <a:pPr algn="r">
              <a:lnSpc>
                <a:spcPct val="150000"/>
              </a:lnSpc>
            </a:pP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</a:rPr>
              <a:t>Доктор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</a:rPr>
              <a:t>Багш/ажилтан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35896" y="1594148"/>
            <a:ext cx="18002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mn-MN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</a:rPr>
              <a:t>6 эсвэл 10 сар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</a:rPr>
              <a:t>10 сар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</a:rPr>
              <a:t>1 сар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7664" y="4437112"/>
            <a:ext cx="66247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талын нислэгийн тийз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Даатгал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аялалын, эрүүл мэндийн 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гэнэтийн ослын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Хүлээн авагч сургуулийн төлбөр</a:t>
            </a:r>
          </a:p>
          <a:p>
            <a:r>
              <a:rPr lang="mn-MN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ja-JP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mn-MN" altLang="ja-JP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Визийн төлбөр</a:t>
            </a:r>
            <a:endParaRPr lang="mn-MN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5436096" y="2060848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845205" y="1916832"/>
            <a:ext cx="1099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 1000 €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5436096" y="2607295"/>
            <a:ext cx="1872208" cy="3896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868144" y="2571290"/>
            <a:ext cx="1031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1500 €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5436096" y="3140968"/>
            <a:ext cx="1872208" cy="4616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68144" y="3039343"/>
            <a:ext cx="10310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 dirty="0" smtClean="0">
                <a:solidFill>
                  <a:schemeClr val="bg1"/>
                </a:solidFill>
              </a:rPr>
              <a:t>2500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>
                <a:solidFill>
                  <a:schemeClr val="bg1"/>
                </a:solidFill>
              </a:rPr>
              <a:t>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16200000">
            <a:off x="1919178" y="2792400"/>
            <a:ext cx="2539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2400" b="1" dirty="0" smtClean="0">
                <a:solidFill>
                  <a:schemeClr val="tx2">
                    <a:lumMod val="50000"/>
                  </a:schemeClr>
                </a:solidFill>
              </a:rPr>
              <a:t>Үргэжлэх хугацаа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/>
      <p:bldP spid="10" grpId="0"/>
      <p:bldP spid="11" grpId="0"/>
      <p:bldP spid="12" grpId="0" animBg="1"/>
      <p:bldP spid="13" grpId="0"/>
      <p:bldP spid="14" grpId="0" animBg="1"/>
      <p:bldP spid="16" grpId="0"/>
      <p:bldP spid="17" grpId="0" animBg="1"/>
      <p:bldP spid="18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5816" y="485442"/>
            <a:ext cx="5832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Тэтгэлгийн тоо </a:t>
            </a:r>
          </a:p>
          <a:p>
            <a:pPr algn="just"/>
            <a:r>
              <a:rPr lang="mn-MN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/2014-2015 онд/</a:t>
            </a:r>
            <a:endParaRPr lang="fr-FR" sz="28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556793"/>
            <a:ext cx="23142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              </a:t>
            </a:r>
          </a:p>
          <a:p>
            <a:pPr algn="r">
              <a:lnSpc>
                <a:spcPct val="150000"/>
              </a:lnSpc>
            </a:pPr>
            <a:endParaRPr lang="mn-MN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mn-MN" sz="2400" b="1" dirty="0" smtClean="0">
                <a:solidFill>
                  <a:schemeClr val="tx2">
                    <a:lumMod val="50000"/>
                  </a:schemeClr>
                </a:solidFill>
              </a:rPr>
              <a:t>Магистр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         </a:t>
            </a:r>
          </a:p>
          <a:p>
            <a:pPr algn="r">
              <a:lnSpc>
                <a:spcPct val="150000"/>
              </a:lnSpc>
            </a:pPr>
            <a:r>
              <a:rPr lang="mn-MN" sz="2400" b="1" dirty="0" smtClean="0">
                <a:solidFill>
                  <a:schemeClr val="tx2">
                    <a:lumMod val="50000"/>
                  </a:schemeClr>
                </a:solidFill>
              </a:rPr>
              <a:t>Доктор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mn-MN" sz="2400" b="1" dirty="0" smtClean="0">
                <a:solidFill>
                  <a:schemeClr val="tx2">
                    <a:lumMod val="50000"/>
                  </a:schemeClr>
                </a:solidFill>
              </a:rPr>
              <a:t>Багш/ажилтан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35896" y="1594148"/>
            <a:ext cx="1800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mn-MN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347864" y="1628800"/>
            <a:ext cx="1872208" cy="57606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АЗИД- 34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347864" y="2492896"/>
            <a:ext cx="2304256" cy="38965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solidFill>
                  <a:schemeClr val="accent2">
                    <a:lumMod val="75000"/>
                  </a:schemeClr>
                </a:solidFill>
              </a:rPr>
              <a:t>12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Rectangle à coins arrondis 16"/>
          <p:cNvSpPr/>
          <p:nvPr/>
        </p:nvSpPr>
        <p:spPr>
          <a:xfrm>
            <a:off x="3347864" y="3140968"/>
            <a:ext cx="2232248" cy="38965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solidFill>
                  <a:schemeClr val="accent2">
                    <a:lumMod val="75000"/>
                  </a:schemeClr>
                </a:solidFill>
              </a:rPr>
              <a:t>12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Rectangle à coins arrondis 16"/>
          <p:cNvSpPr/>
          <p:nvPr/>
        </p:nvSpPr>
        <p:spPr>
          <a:xfrm>
            <a:off x="3347864" y="3717032"/>
            <a:ext cx="2232248" cy="38965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mn-M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 animBg="1"/>
      <p:bldP spid="17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417638"/>
          </a:xfrm>
        </p:spPr>
        <p:txBody>
          <a:bodyPr>
            <a:normAutofit/>
          </a:bodyPr>
          <a:lstStyle/>
          <a:p>
            <a:pPr algn="r"/>
            <a:r>
              <a:rPr kumimoji="1" lang="mn-MN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2014-2015 онд МУИС-аас тэнцэгсэд</a:t>
            </a:r>
            <a:endParaRPr kumimoji="1" lang="ja-JP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504" y="1484784"/>
          <a:ext cx="885698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1728192"/>
                <a:gridCol w="2592288"/>
                <a:gridCol w="4104456"/>
              </a:tblGrid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b="1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№</a:t>
                      </a:r>
                      <a:endParaRPr lang="ja-JP" sz="1800" dirty="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b="1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Нэр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b="1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Сургууль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b="1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Суралцах сургууль,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b="1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хамрагдах хөтөлбөр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1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Б.Чинзориг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ШУС, Түүхийн тэнхмийн багш </a:t>
                      </a:r>
                      <a:endParaRPr lang="ja-JP" sz="1800" dirty="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Sapienza</a:t>
                      </a: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 University of Rome, 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Итали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Багш солилцоо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2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Б.Буянзаяа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ХЗС-ийн магистрант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University of Porto, </a:t>
                      </a: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Португал,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Магистр 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3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Н.Гантулга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ШУС-ийн докторант</a:t>
                      </a:r>
                      <a:endParaRPr lang="ja-JP" sz="1800" dirty="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Rovira I Virgili University, </a:t>
                      </a: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Испани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докторын 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4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В.Гуамарал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ХШУИС-ийн магистрант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Sapienza University of Rome, </a:t>
                      </a: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Итали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магистрын 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5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Ж.Отгонсүрэн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ШУС-ийн докторант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University Las Palma de Gran </a:t>
                      </a:r>
                      <a:r>
                        <a:rPr lang="en-US" sz="1800" dirty="0" err="1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Canaria</a:t>
                      </a: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, 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Испани </a:t>
                      </a:r>
                      <a:r>
                        <a:rPr lang="mn-MN" sz="1800" dirty="0" smtClean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, докторын</a:t>
                      </a:r>
                      <a:r>
                        <a:rPr lang="mn-MN" sz="1800" baseline="0" dirty="0" smtClean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 </a:t>
                      </a:r>
                      <a:r>
                        <a:rPr lang="mn-MN" sz="1800" dirty="0" smtClean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6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Ц.Пүрэвсүрэн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ЭШИХ-ийн мэргэжилтэн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University of Porto, 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Португал, </a:t>
                      </a:r>
                      <a:r>
                        <a:rPr lang="mn-MN" sz="1800" dirty="0" smtClean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ажилтан 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солилцоо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7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Д.Энхзол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ХШУИС-ийн МКУТ-ийн багш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University of Porto, 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Португал,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багш 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8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Д.Оюун 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n-MN" sz="180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ШУС-ийн докторант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University of Porto</a:t>
                      </a:r>
                      <a:r>
                        <a:rPr lang="mn-MN" sz="1800" dirty="0">
                          <a:latin typeface="Arial Unicode MS" pitchFamily="50" charset="-128"/>
                          <a:ea typeface="Arial Unicode MS" pitchFamily="50" charset="-128"/>
                          <a:cs typeface="Arial Unicode MS" pitchFamily="50" charset="-128"/>
                        </a:rPr>
                        <a:t>, Португал, докторын солилцоо</a:t>
                      </a:r>
                      <a:endParaRPr lang="ja-JP" sz="1800">
                        <a:latin typeface="Arial Unicode MS" pitchFamily="50" charset="-128"/>
                        <a:ea typeface="Arial Unicode MS" pitchFamily="50" charset="-128"/>
                        <a:cs typeface="Arial Unicode MS" pitchFamily="50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517632" cy="720080"/>
          </a:xfrm>
        </p:spPr>
        <p:txBody>
          <a:bodyPr>
            <a:normAutofit/>
          </a:bodyPr>
          <a:lstStyle/>
          <a:p>
            <a:pPr algn="l"/>
            <a:r>
              <a:rPr lang="mn-MN" sz="36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mn-MN" sz="36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-201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mn-MN" sz="36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mn-MN" sz="3600" b="1" dirty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онд МУИС-аас тэнцэгсэд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936896"/>
              </p:ext>
            </p:extLst>
          </p:nvPr>
        </p:nvGraphicFramePr>
        <p:xfrm>
          <a:off x="323528" y="1052736"/>
          <a:ext cx="8712968" cy="5671136"/>
        </p:xfrm>
        <a:graphic>
          <a:graphicData uri="http://schemas.openxmlformats.org/drawingml/2006/table">
            <a:tbl>
              <a:tblPr firstRow="1" firstCol="1" bandRow="1"/>
              <a:tblGrid>
                <a:gridCol w="444884"/>
                <a:gridCol w="1859372"/>
                <a:gridCol w="2736304"/>
                <a:gridCol w="3672408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№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Нэр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Харъяа сургууль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Суралцах түвшин, хугацаа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суралцах </a:t>
                      </a:r>
                      <a:r>
                        <a:rPr lang="en-US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mn-M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сургууль</a:t>
                      </a:r>
                      <a:r>
                        <a:rPr lang="mn-M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mn-M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улс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1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И. Бямбабаатар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ШУС-ийн Антропологи, Археологийн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докторант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Докторын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en-US" sz="1600" baseline="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Портогийн их сургууль, Португал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4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З. Дөл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ОУХНУС-ийн оюутан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Бакалаврын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en-US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Гентийн их сургууль, Бельги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3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А. Дулмаа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ШУС-ийн Физикийн тэнхмийн багш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Докторын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Гентийн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их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сургууль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Бельги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Н. Энхжаргал 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ШУС-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Физикийн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тэнхмийн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багш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Докторын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en-US" sz="1600" baseline="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Гентийн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их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сургууль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Бельги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6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. Нарантуяа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ЗХШҮА-ны мэргэжилтэн, ШУС-ийн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докторант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  <a:r>
                        <a:rPr lang="en-US" sz="1600" dirty="0" err="1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Докторын</a:t>
                      </a:r>
                      <a:r>
                        <a:rPr lang="en-US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Гентийн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их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сургууль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Бельги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Ч.Тамир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ШУС-ийн Социологи, нийгмийн ажлын тэнхмийн багш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Докторын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</a:t>
                      </a:r>
                      <a:r>
                        <a:rPr lang="en-US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(10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Портогийн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их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сургууль</a:t>
                      </a:r>
                      <a:r>
                        <a:rPr lang="en-US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Португал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7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А.Тэнүүнжаргал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ШУС-ийн Социологи, нийгмийн ажлын тэнхим, магистрант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Магистрын хөтөлбөр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10 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Руаны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их сургууль, БНФУ 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8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О.Юмжирдулам</a:t>
                      </a:r>
                      <a:endParaRPr lang="en-US" sz="160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БС-ийн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магистрант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Магистрын </a:t>
                      </a:r>
                      <a:r>
                        <a:rPr lang="mn-MN" sz="1600" dirty="0" smtClean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солилцоо(10 </a:t>
                      </a: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сар )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Чечиний их сургууль, БНПУ </a:t>
                      </a:r>
                      <a:endParaRPr lang="en-US" sz="1600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7084" marR="67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54769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6093296"/>
          </a:xfrm>
        </p:spPr>
        <p:txBody>
          <a:bodyPr>
            <a:noAutofit/>
          </a:bodyPr>
          <a:lstStyle/>
          <a:p>
            <a:pPr algn="l"/>
            <a: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Тэтгэлэгийн тоо </a:t>
            </a:r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2016-2017 оны хичээлийн жилд</a:t>
            </a:r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mn-MN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mn-MN" altLang="ja-JP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altLang="ja-JP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Ази → Европ </a:t>
            </a: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mn-MN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Бакалаврын солилцоо – 18 </a:t>
            </a:r>
            <a:r>
              <a:rPr lang="mn-MN" sz="360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360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Магистрын </a:t>
            </a: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солилцоо – 14</a:t>
            </a:r>
            <a:b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Докторын солилцоо – 20</a:t>
            </a:r>
            <a:b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Багш/Ажилтан солилцоо – 11 </a:t>
            </a:r>
            <a:b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НИЙТ- 63 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C:\Users\covelver\Desktop\eu_flag_erasmusmu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582" y="6151384"/>
            <a:ext cx="1816418" cy="70661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424935" cy="4464496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mn-MN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Европын гишүүн сургуулиудыг сайн судалж өөрийнхөө суралцаж буй чиглэлээр сонгон суралцах боломжтой.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mn-MN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Англи хэлнээс гадна тухайн суралцах орны хэлийг сайн эзэмшсэн бол суралцах чиглэл сонгоход давуу тал болно 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mn-MN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Нийгмийн ухаан, хууль, эдийн засаг, менежмент, инженерчлэлийн чиглэлийг дэмжинэ.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5816" y="48544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Суралцах чиглэлүүд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424935" cy="446449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5816" y="48544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Хэн бүртгүүлэх вэ? 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1560" y="1397000"/>
          <a:ext cx="8136904" cy="5200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616624"/>
              </a:tblGrid>
              <a:tr h="951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Улсын харьяалал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/Аль сургуулийн/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Монгол улсын иргэн байх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IMPAKT </a:t>
                      </a:r>
                      <a:r>
                        <a:rPr kumimoji="0" lang="mn-MN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төслийн ЗБ-1-ийн хувьд зөвхөн МУИС-ийн багш , оюутан байх</a:t>
                      </a:r>
                      <a:endParaRPr kumimoji="0" lang="en-US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mn-MN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 сарын дүрэм 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-Сүүлийн </a:t>
                      </a:r>
                      <a:r>
                        <a:rPr kumimoji="0" lang="mn-MN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таван жилийн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хугацаанд Европын холбооны улсад </a:t>
                      </a:r>
                      <a:r>
                        <a:rPr kumimoji="0" lang="mn-MN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 сараас дээш хугацаагаар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ажиллаж, амьдарч, сураагүй байх.</a:t>
                      </a:r>
                      <a:endParaRPr kumimoji="0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-Энэ дүрэм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багш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ажилтан солилцоонд 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хамаарахгүй</a:t>
                      </a:r>
                      <a:endParaRPr kumimoji="0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Бусад тэтгэлэгт хамрагдсан байдал 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Урьд нь Эрасмус Мундусын хөтөлбөрт ижил түвшинд хамрагдаагүй байх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Нэг төслийн хүрээнд 2 өөр түвшний тэтгэлэгт өргөдөл мэдүүлэхгүй байх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mn-MN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Суралцах</a:t>
                      </a:r>
                      <a:r>
                        <a:rPr kumimoji="0" lang="mn-MN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улс 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mn-MN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Азийн орны иргэд зорилтот Европын оронд суралцана. Ази хоорондын болон Европ хооронд суралцах боломжгүй</a:t>
                      </a:r>
                      <a:endParaRPr kumimoji="0" lang="en-GB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424935" cy="4464496"/>
          </a:xfrm>
        </p:spPr>
        <p:txBody>
          <a:bodyPr>
            <a:normAutofit/>
          </a:bodyPr>
          <a:lstStyle/>
          <a:p>
            <a:pPr lvl="0"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Зорилтот бүлэг 1 	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МУИС-ийн оюутан эсвэл багш 					ажилтан байх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mn-MN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Зорилтот бүлэг 2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Монголын аль нэг магадлан 					итгэмжлэгдсэн сургуулийн 					багш, ажилтан байх</a:t>
            </a:r>
          </a:p>
          <a:p>
            <a:pPr algn="just"/>
            <a:endParaRPr lang="mn-MN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Зорилтот бүлэг 3 	</a:t>
            </a:r>
            <a:r>
              <a:rPr lang="mn-MN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Онцгой нөхцөлтэй оюутнууд 					/цагаач, үндэсний цөөнх, Азийн 					гишүүн сургуулийн оюутнууд 					багтана./ 	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5816" y="485442"/>
            <a:ext cx="6228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Зорилтот бүлэг /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Target group</a:t>
            </a:r>
            <a:r>
              <a:rPr lang="mn-M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424935" cy="4464496"/>
          </a:xfrm>
        </p:spPr>
        <p:txBody>
          <a:bodyPr>
            <a:normAutofit/>
          </a:bodyPr>
          <a:lstStyle/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Бакалавр               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1-ээс дээш түвшний оюутан байх </a:t>
            </a:r>
          </a:p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Магистр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жилийн магистрын хөтөлбөрийн 1-р 				курст суралцаж байх</a:t>
            </a:r>
          </a:p>
          <a:p>
            <a:pPr algn="just"/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Доктор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 	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Докторын хөтөлбөрт элссэн байх</a:t>
            </a:r>
          </a:p>
          <a:p>
            <a:pPr algn="just"/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Багш/ажилтан	</a:t>
            </a:r>
            <a:r>
              <a:rPr lang="mn-MN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Тухайн сургуульд бүтэн цагийн 					албан хаагч болон багш байх 			 	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8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5816" y="485442"/>
            <a:ext cx="6228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Тусгай шаардлагууд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59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755576" y="3429000"/>
            <a:ext cx="7344815" cy="28083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98" y="62068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5816" y="48544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Өргөдөл гаргах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8" y="1556792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Онлайн өргөдөл гаргана </a:t>
            </a:r>
            <a:r>
              <a:rPr lang="fr-FR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www.impakt-asia.eu</a:t>
            </a:r>
            <a:endParaRPr lang="fr-FR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Суралцах чиглэлийг </a:t>
            </a:r>
            <a:r>
              <a:rPr lang="fr-FR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«COURSES» 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хэсгээс сонгоно.</a:t>
            </a:r>
            <a:endParaRPr lang="fr-FR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Дэлгэрэнгүй мэдээллийг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http://www.impakt-asia.eu/ Guideline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-аас үзнэ үү. </a:t>
            </a:r>
          </a:p>
          <a:p>
            <a:pPr marL="342900" indent="-342900">
              <a:lnSpc>
                <a:spcPct val="150000"/>
              </a:lnSpc>
            </a:pPr>
            <a:endParaRPr lang="fr-FR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3501008"/>
            <a:ext cx="6912768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mn-MN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Сурлагын дүн, төслийн чанар, хэлний чадвар дээр үндэслэн сонголтыг хийнэ. Жендер болон газарзүйн байрлалын тэнцвэрт байдлыг харгалзан үзнэ. </a:t>
            </a:r>
          </a:p>
          <a:p>
            <a:pPr algn="ctr">
              <a:lnSpc>
                <a:spcPct val="150000"/>
              </a:lnSpc>
            </a:pPr>
            <a:endParaRPr lang="fr-FR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59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/>
            <a:r>
              <a:rPr lang="mn-MN" dirty="0" smtClean="0"/>
              <a:t>Үнэлгээ хийх үзүүлэлт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933257"/>
              </p:ext>
            </p:extLst>
          </p:nvPr>
        </p:nvGraphicFramePr>
        <p:xfrm>
          <a:off x="539552" y="1700807"/>
          <a:ext cx="814724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013"/>
                <a:gridCol w="2138623"/>
                <a:gridCol w="1537800"/>
                <a:gridCol w="2036812"/>
              </a:tblGrid>
              <a:tr h="289288">
                <a:tc>
                  <a:txBody>
                    <a:bodyPr/>
                    <a:lstStyle/>
                    <a:p>
                      <a:r>
                        <a:rPr lang="mn-MN" dirty="0" smtClean="0"/>
                        <a:t>Үзүүлэлт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Бакалавр</a:t>
                      </a:r>
                      <a:r>
                        <a:rPr lang="mn-MN" baseline="0" dirty="0" smtClean="0"/>
                        <a:t>/Магистр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Доктор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Ажилтан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20">
                <a:tc>
                  <a:txBody>
                    <a:bodyPr/>
                    <a:lstStyle/>
                    <a:p>
                      <a:r>
                        <a:rPr lang="mn-MN" dirty="0" smtClean="0"/>
                        <a:t>Сурлагын байдал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65</a:t>
                      </a:r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20">
                <a:tc>
                  <a:txBody>
                    <a:bodyPr/>
                    <a:lstStyle/>
                    <a:p>
                      <a:r>
                        <a:rPr lang="mn-MN" dirty="0" smtClean="0"/>
                        <a:t>Төлөвлөгөө/Мотиваци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20">
                <a:tc>
                  <a:txBody>
                    <a:bodyPr/>
                    <a:lstStyle/>
                    <a:p>
                      <a:r>
                        <a:rPr lang="mn-MN" dirty="0" smtClean="0"/>
                        <a:t>Хэлний мэдлэг</a:t>
                      </a:r>
                      <a:r>
                        <a:rPr lang="mn-MN" baseline="0" dirty="0" smtClean="0"/>
                        <a:t>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15%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76130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5816" y="188640"/>
            <a:ext cx="6228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Өргөдөл гаргахад анхаарах зүйлс </a:t>
            </a:r>
            <a:endParaRPr lang="fr-FR" sz="2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836712"/>
            <a:ext cx="82089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Онлайн өргөдлийн систем 10 хэсэгтэй. 10 дахь хэсэгт материалуудаа хавсаргана.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OPTIONAL 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буюу нэмэлт  НЭГ материал хавсаргах хэсэгт  нэмэлт файлуудаа нэг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pdf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файл болгон хавсаргана.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Declaration of Honor  </a:t>
            </a:r>
            <a:r>
              <a:rPr lang="mn-MN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болон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Certificate of academic recognition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ийг  10 хэсгээс татаж авч гарын үсэг тамга даруулж хавсаргана.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Өргөдлийг бүрэн бөглөж, материалуудаа хавсаргасны дараа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SUBMIT </a:t>
            </a: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товчийг дарж өргөдлийг эцэслэн илгээнэ.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Бүрэн гүйцэд өргөдлийг  тэтгэлэгт хүлээн авна. </a:t>
            </a:r>
          </a:p>
          <a:p>
            <a:pPr marL="342900" indent="-342900">
              <a:lnSpc>
                <a:spcPct val="150000"/>
              </a:lnSpc>
            </a:pPr>
            <a:r>
              <a:rPr lang="mn-MN" altLang="ja-JP" sz="20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Солилцооны хөтөлбөрт хамрагдаж суралцахдаа ямар нэгэн</a:t>
            </a:r>
            <a:endParaRPr lang="en-US" altLang="ja-JP" sz="2000" b="1" dirty="0" smtClean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mn-MN" altLang="ja-JP" sz="20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диплом болон сертификат авахгүй зөвхөн кредит тооцуулна. 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5616" y="3501008"/>
            <a:ext cx="69127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mn-MN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endParaRPr lang="fr-FR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59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5816" y="188640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Бүрдүүлэх материал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124744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fr-F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5616" y="3501008"/>
            <a:ext cx="69127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mn-MN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endParaRPr lang="fr-FR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49073072"/>
              </p:ext>
            </p:extLst>
          </p:nvPr>
        </p:nvGraphicFramePr>
        <p:xfrm>
          <a:off x="395536" y="908720"/>
          <a:ext cx="4038600" cy="5745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4436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mn-MN" sz="2000" dirty="0" smtClean="0">
                          <a:latin typeface="Arial" pitchFamily="34" charset="0"/>
                          <a:cs typeface="Arial" pitchFamily="34" charset="0"/>
                        </a:rPr>
                        <a:t>БАКАЛАВР, МАГИСТР,ДОКТОР</a:t>
                      </a:r>
                      <a:r>
                        <a:rPr lang="mn-MN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64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Гадаад паспортын хуулбар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Дипломын хуулбар /Англи орчуулгын хамт/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Дүнгийн тодорхойлолт / Огноо, тамга тэмдэг, гарын үсэг/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Certificate of Academic recognition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/МУИС-ийн зүгээс тухайн Европын сургуульд авсан кредитийг хүлээн зөвшөөрнө гэсэн тодорхойлолт/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Сургуулийн дэмжсэн бичиг /он сар, тамга тэмдэг, гарын үсэг/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 Хэлний гэрчилгээ /Хэрэв байгаа бол/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Declaration of Honor</a:t>
                      </a:r>
                      <a:r>
                        <a:rPr lang="mn-MN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600" baseline="0" dirty="0" smtClean="0">
                          <a:latin typeface="Arial" pitchFamily="34" charset="0"/>
                          <a:cs typeface="Arial" pitchFamily="34" charset="0"/>
                        </a:rPr>
                        <a:t>Бусад нэмэлт материал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mn-MN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Докторын хөтөлбөрт өргөдөл мэдүүлэгчдэд өргөдөл мэдүүлж буй Европын сургуулиас урилгын захиаг авч хавсаргах шаардлагатай  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Content Placeholder 14"/>
          <p:cNvGraphicFramePr>
            <a:graphicFrameLocks noGrp="1"/>
          </p:cNvGraphicFramePr>
          <p:nvPr>
            <p:ph sz="half" idx="2"/>
          </p:nvPr>
        </p:nvGraphicFramePr>
        <p:xfrm>
          <a:off x="4572000" y="908641"/>
          <a:ext cx="40386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БАГШ/АЖИЛТАН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74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aseline="0" dirty="0" smtClean="0">
                          <a:latin typeface="Arial" pitchFamily="34" charset="0"/>
                          <a:cs typeface="Arial" pitchFamily="34" charset="0"/>
                        </a:rPr>
                        <a:t> Гадаад паспортын хуулбар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aseline="0" dirty="0" smtClean="0">
                          <a:latin typeface="Arial" pitchFamily="34" charset="0"/>
                          <a:cs typeface="Arial" pitchFamily="34" charset="0"/>
                        </a:rPr>
                        <a:t>Дипломын хуулбар /Англи орчуулгын хамт/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aseline="0" dirty="0" smtClean="0">
                          <a:latin typeface="Arial" pitchFamily="34" charset="0"/>
                          <a:cs typeface="Arial" pitchFamily="34" charset="0"/>
                        </a:rPr>
                        <a:t> Сургуулийн дэмжсэн бичиг /он сар, тамга тэмдэг, гарын үсэг/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aseline="0" dirty="0" smtClean="0">
                          <a:latin typeface="Arial" pitchFamily="34" charset="0"/>
                          <a:cs typeface="Arial" pitchFamily="34" charset="0"/>
                        </a:rPr>
                        <a:t> Сургуулийн тодорхойлолт /Албан тушаал, ажлын байранд гүйцэтгэж буй үүрэг, гол үйл ажиллагааг тайлбарласан байна. Огноо, тамга тэмдэг, гарын үсэг/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Declaration of Honor 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mn-MN" sz="1800" baseline="0" dirty="0" smtClean="0">
                          <a:latin typeface="Arial" pitchFamily="34" charset="0"/>
                          <a:cs typeface="Arial" pitchFamily="34" charset="0"/>
                        </a:rPr>
                        <a:t> Бусад нэмэлт материал 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859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815654" cy="705563"/>
          </a:xfrm>
          <a:prstGeom prst="rect">
            <a:avLst/>
          </a:prstGeom>
        </p:spPr>
      </p:pic>
      <p:pic>
        <p:nvPicPr>
          <p:cNvPr id="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83768" y="485442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Анхаарах зүйлс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1196753"/>
            <a:ext cx="8712968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Бүртгэлийн сүүлийн өдрүүдэд онлайн бүртгэл ачаалал ихтэй байхыг анхаарна уу.</a:t>
            </a:r>
          </a:p>
          <a:p>
            <a:pPr algn="just">
              <a:buFont typeface="Arial" pitchFamily="34" charset="0"/>
              <a:buChar char="•"/>
            </a:pP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Тухайн хамрагдах түвшний хөтөлбөрийн удирдамж, танилцуулгатай сайтар танилцахыг зөвлөж байна.</a:t>
            </a:r>
          </a:p>
          <a:p>
            <a:pPr algn="just">
              <a:buFont typeface="Arial" pitchFamily="34" charset="0"/>
              <a:buChar char="•"/>
            </a:pPr>
            <a:endParaRPr lang="mn-MN" sz="2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Бүх материалыг онлайнаар </a:t>
            </a:r>
            <a:r>
              <a:rPr lang="mn-M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Англи хэл дээр </a:t>
            </a: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бүрдүүлнэ. </a:t>
            </a:r>
          </a:p>
          <a:p>
            <a:pPr algn="just"/>
            <a:endParaRPr lang="mn-MN" sz="2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Материалуудаа өөрийн акаунтаар нэвтрэн орж нэмж, засч, өөрчилж болох бөгөөд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submit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гэсэн товчийг дарснаар материалд өөрчлөлт оруулах боломжгүй болно. </a:t>
            </a:r>
          </a:p>
          <a:p>
            <a:pPr algn="just"/>
            <a:endParaRPr lang="mn-MN" sz="2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mn-MN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Суралцах чиглэлээ өөрийн чиглэлтэй нийцүүлэн сонгоно уу.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mn-MN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25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covelver\Desktop\eu_flag_erasmusm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152437"/>
            <a:ext cx="1815654" cy="705563"/>
          </a:xfrm>
          <a:prstGeom prst="rect">
            <a:avLst/>
          </a:prstGeom>
        </p:spPr>
      </p:pic>
      <p:pic>
        <p:nvPicPr>
          <p:cNvPr id="6" name="Picture 2" descr="C:\Users\covelver\Desktop\IMPAKT\impakt_tit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059186" cy="3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5816" y="18864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mn-M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Асуух зүйл гарвал  </a:t>
            </a:r>
            <a:endParaRPr lang="fr-FR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7584" y="1556792"/>
            <a:ext cx="77687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fr-FR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39552" y="980728"/>
          <a:ext cx="8496944" cy="532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5904656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mn-MN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Холбогдох хүн 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Ш.Мэндбаяр</a:t>
                      </a: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/Хөтөлбөрийн зохицуулагч/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МУИС, Гадаад харилцаа, хамтын ажиллагааны хэлтэс, Хичээлийн 1-р байрны 206 тоот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Утас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317050, </a:t>
                      </a: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  <a:cs typeface="Times New Roman" pitchFamily="18" charset="0"/>
                        </a:rPr>
                        <a:t>IMPAKT </a:t>
                      </a: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хөтөлбөрийн талаар мэдээлэл авах гэж хэлээд холбогдох </a:t>
                      </a:r>
                      <a:endParaRPr kumimoji="0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Цахим шуудан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  <a:cs typeface="Times New Roman" pitchFamily="18" charset="0"/>
                        </a:rPr>
                        <a:t>mendmongolia@gmail.com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  <a:cs typeface="Times New Roman" pitchFamily="18" charset="0"/>
                        </a:rPr>
                        <a:t>int_rel@num.edu.mn</a:t>
                      </a:r>
                      <a:endParaRPr kumimoji="0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mn-MN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Ажлын цаг 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08.30-17.30, /Даваа-Баасан /  </a:t>
                      </a:r>
                      <a:endParaRPr kumimoji="0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Цайны цаг: 12.30-13.30 /Энэ  цагаар залгахгүй байхыг хүсье/</a:t>
                      </a:r>
                      <a:endParaRPr kumimoji="0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0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Хөтөлбөрийн Европын талын зохицуулагч 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Mr. </a:t>
                      </a:r>
                      <a:r>
                        <a:rPr kumimoji="0" lang="en-US" altLang="ja-JP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Sylvian</a:t>
                      </a: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altLang="ja-JP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Lamourette</a:t>
                      </a: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en-US" altLang="ja-JP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Universite</a:t>
                      </a: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 de Rouen</a:t>
                      </a: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, Франц </a:t>
                      </a:r>
                      <a:r>
                        <a:rPr kumimoji="0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 </a:t>
                      </a:r>
                      <a:endParaRPr kumimoji="0" lang="mn-MN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  <a:hlinkClick r:id="rId4"/>
                        </a:rPr>
                        <a:t>sylvain.lamourette@univ-rouen.fr</a:t>
                      </a:r>
                      <a:r>
                        <a:rPr kumimoji="0" lang="mn-MN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 </a:t>
                      </a:r>
                      <a:endParaRPr kumimoji="0" lang="it-IT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Хөтөлбөрийн </a:t>
                      </a:r>
                      <a:r>
                        <a:rPr kumimoji="0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англи хэл дээрх вэб хуудас 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ja-JP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www.impakt-asia.eu</a:t>
                      </a:r>
                      <a:endParaRPr kumimoji="0" lang="en-US" altLang="ja-JP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АСУУХ ЗҮЙЛЭЭ ДЭЭРХ ЦАХИМ ХАЯГ, УТСААР ХОЛБОГДОН ЭСВЭЛ ИРЖ УУЛЗАЖ  АВЧ БОЛОХ БӨГӨӨД ЗАРИМ ЧУХАЛ ШААРДЛАГАТАЙ МЭДЭЭЛЛИЙГ МУИС-ИЙН ВЭБСАЙТ</a:t>
                      </a:r>
                      <a:r>
                        <a:rPr kumimoji="0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　</a:t>
                      </a:r>
                      <a:r>
                        <a:rPr kumimoji="0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  <a:hlinkClick r:id="rId5"/>
                        </a:rPr>
                        <a:t>WWW.NUM.EDU.MN</a:t>
                      </a:r>
                      <a:r>
                        <a:rPr kumimoji="0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mn-MN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–ААР НИЙТЭД  МЭДЭЭЛЭХ ТУЛ ВЭБСАЙТАА ТОГТМОЛ ШАЛГАНА УУ</a:t>
                      </a: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25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/>
          <a:lstStyle/>
          <a:p>
            <a:pPr algn="ctr">
              <a:buNone/>
            </a:pPr>
            <a:endParaRPr lang="mn-MN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mn-MN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mn-MN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АНХААРАЛ ХАНДУУЛСАНД БАЯРЛАЛАА</a:t>
            </a:r>
          </a:p>
          <a:p>
            <a:pPr algn="ctr">
              <a:buNone/>
            </a:pPr>
            <a:endParaRPr lang="mn-MN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 БҮХЭНД АМЖИЛТ ХҮСЬЕ</a:t>
            </a:r>
          </a:p>
          <a:p>
            <a:pPr algn="ctr">
              <a:buNone/>
            </a:pPr>
            <a:endParaRPr lang="mn-MN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1088</Words>
  <Application>Microsoft Office PowerPoint</Application>
  <PresentationFormat>On-screen Show (4:3)</PresentationFormat>
  <Paragraphs>294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2014-2015 онд МУИС-аас тэнцэгсэд</vt:lpstr>
      <vt:lpstr>2015-2016 онд МУИС-аас тэнцэгсэд</vt:lpstr>
      <vt:lpstr>Тэтгэлэгийн тоо  (2016-2017 оны хичээлийн жилд)   Ази → Европ   Бакалаврын солилцоо – 18  Магистрын солилцоо – 14 Докторын солилцоо – 20 Багш/Ажилтан солилцоо – 11  НИЙТ- 63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Үнэлгээ хийх үзүүлэлт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Université de Rouen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Mundus Action 2 Projects</dc:title>
  <dc:creator>DSI</dc:creator>
  <cp:lastModifiedBy>Shuurai Mendbayar</cp:lastModifiedBy>
  <cp:revision>177</cp:revision>
  <dcterms:created xsi:type="dcterms:W3CDTF">2014-10-02T08:07:00Z</dcterms:created>
  <dcterms:modified xsi:type="dcterms:W3CDTF">2016-11-11T02:31:36Z</dcterms:modified>
</cp:coreProperties>
</file>